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8"/>
  </p:notesMasterIdLst>
  <p:sldIdLst>
    <p:sldId id="256" r:id="rId2"/>
    <p:sldId id="782" r:id="rId3"/>
    <p:sldId id="783" r:id="rId4"/>
    <p:sldId id="463" r:id="rId5"/>
    <p:sldId id="483" r:id="rId6"/>
    <p:sldId id="498" r:id="rId7"/>
    <p:sldId id="500" r:id="rId8"/>
    <p:sldId id="472" r:id="rId9"/>
    <p:sldId id="473" r:id="rId10"/>
    <p:sldId id="474" r:id="rId11"/>
    <p:sldId id="475" r:id="rId12"/>
    <p:sldId id="1042" r:id="rId13"/>
    <p:sldId id="476" r:id="rId14"/>
    <p:sldId id="467" r:id="rId15"/>
    <p:sldId id="468" r:id="rId16"/>
    <p:sldId id="464" r:id="rId17"/>
    <p:sldId id="469" r:id="rId18"/>
    <p:sldId id="465" r:id="rId19"/>
    <p:sldId id="466" r:id="rId20"/>
    <p:sldId id="1041" r:id="rId21"/>
    <p:sldId id="457" r:id="rId22"/>
    <p:sldId id="458" r:id="rId23"/>
    <p:sldId id="499" r:id="rId24"/>
    <p:sldId id="1043" r:id="rId25"/>
    <p:sldId id="470" r:id="rId26"/>
    <p:sldId id="484" r:id="rId27"/>
    <p:sldId id="485" r:id="rId28"/>
    <p:sldId id="486" r:id="rId29"/>
    <p:sldId id="502" r:id="rId30"/>
    <p:sldId id="504" r:id="rId31"/>
    <p:sldId id="503" r:id="rId32"/>
    <p:sldId id="506" r:id="rId33"/>
    <p:sldId id="489" r:id="rId34"/>
    <p:sldId id="488" r:id="rId35"/>
    <p:sldId id="471" r:id="rId36"/>
    <p:sldId id="490" r:id="rId37"/>
    <p:sldId id="459" r:id="rId38"/>
    <p:sldId id="481" r:id="rId39"/>
    <p:sldId id="478" r:id="rId40"/>
    <p:sldId id="492" r:id="rId41"/>
    <p:sldId id="479" r:id="rId42"/>
    <p:sldId id="480" r:id="rId43"/>
    <p:sldId id="482" r:id="rId44"/>
    <p:sldId id="477" r:id="rId45"/>
    <p:sldId id="505" r:id="rId46"/>
    <p:sldId id="491" r:id="rId47"/>
    <p:sldId id="493" r:id="rId48"/>
    <p:sldId id="494" r:id="rId49"/>
    <p:sldId id="495" r:id="rId50"/>
    <p:sldId id="496" r:id="rId51"/>
    <p:sldId id="507" r:id="rId52"/>
    <p:sldId id="508" r:id="rId53"/>
    <p:sldId id="1044" r:id="rId54"/>
    <p:sldId id="1045" r:id="rId55"/>
    <p:sldId id="497" r:id="rId56"/>
    <p:sldId id="447" r:id="rId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p:scale>
          <a:sx n="75" d="100"/>
          <a:sy n="75" d="100"/>
        </p:scale>
        <p:origin x="2544" y="741"/>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type="parTrans" cxnId="{55D9F587-9FC1-41B0-8229-F2C1C9E7E8BB}">
      <dgm:prSet/>
      <dgm:spPr/>
      <dgm:t>
        <a:bodyPr/>
        <a:lstStyle/>
        <a:p>
          <a:endParaRPr lang="zh-CN" altLang="en-US"/>
        </a:p>
      </dgm:t>
    </dgm:pt>
    <dgm:pt modelId="{3053C86C-B15D-4725-B798-F08EFB5E46C0}" type="sibTrans" cxnId="{55D9F587-9FC1-41B0-8229-F2C1C9E7E8BB}">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type="parTrans" cxnId="{BA000DEF-1D10-4C27-85FB-31F1E3CF79C9}">
      <dgm:prSet/>
      <dgm:spPr/>
      <dgm:t>
        <a:bodyPr/>
        <a:lstStyle/>
        <a:p>
          <a:endParaRPr lang="zh-CN" altLang="en-US"/>
        </a:p>
      </dgm:t>
    </dgm:pt>
    <dgm:pt modelId="{F41CC2E5-0442-482C-AEF4-4BF722808F1D}" type="sibTrans" cxnId="{BA000DEF-1D10-4C27-85FB-31F1E3CF79C9}">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5036-7C44-4F4B-8DF4-88FCAA11FFFC}">
      <dsp:nvSpPr>
        <dsp:cNvPr id="0" name=""/>
        <dsp:cNvSpPr/>
      </dsp:nvSpPr>
      <dsp:spPr>
        <a:xfrm>
          <a:off x="942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dirty="0"/>
            <a:t>神经网络</a:t>
          </a:r>
        </a:p>
      </dsp:txBody>
      <dsp:txXfrm>
        <a:off x="419100" y="475263"/>
        <a:ext cx="1341120" cy="1777433"/>
      </dsp:txXfrm>
    </dsp:sp>
    <dsp:sp modelId="{8836C7B6-C725-42A2-A331-A174816D17C7}">
      <dsp:nvSpPr>
        <dsp:cNvPr id="0" name=""/>
        <dsp:cNvSpPr/>
      </dsp:nvSpPr>
      <dsp:spPr>
        <a:xfrm>
          <a:off x="17706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a:t>深度学习</a:t>
          </a:r>
        </a:p>
      </dsp:txBody>
      <dsp:txXfrm>
        <a:off x="2430780" y="475263"/>
        <a:ext cx="1341120" cy="177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2/28/2020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33</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40</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Stanford</a:t>
            </a:r>
            <a:r>
              <a:rPr lang="zh-CN" altLang="en-US" dirty="0"/>
              <a:t>大学</a:t>
            </a:r>
            <a:endParaRPr lang="en-US" altLang="zh-CN" dirty="0"/>
          </a:p>
          <a:p>
            <a:pPr lvl="1"/>
            <a:r>
              <a:rPr lang="zh-CN" altLang="en-US" dirty="0"/>
              <a:t> </a:t>
            </a:r>
            <a:r>
              <a:rPr lang="en-US" altLang="zh-CN" dirty="0"/>
              <a:t>Ng (Now Baidu) 03 </a:t>
            </a:r>
            <a:r>
              <a:rPr lang="zh-CN" altLang="en-US" dirty="0"/>
              <a:t>年 </a:t>
            </a:r>
            <a:r>
              <a:rPr lang="en-US" altLang="zh-CN" dirty="0"/>
              <a:t>UC Berkeley </a:t>
            </a:r>
            <a:r>
              <a:rPr lang="zh-CN" altLang="en-US" dirty="0"/>
              <a:t>大学 </a:t>
            </a:r>
            <a:r>
              <a:rPr lang="en-US" altLang="zh-CN" dirty="0"/>
              <a:t>M. Jordan </a:t>
            </a:r>
            <a:r>
              <a:rPr lang="zh-CN" altLang="en-US" dirty="0"/>
              <a:t>博士</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509464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55</a:t>
            </a:fld>
            <a:endParaRPr lang="zh-TW" altLang="en-US"/>
          </a:p>
        </p:txBody>
      </p:sp>
    </p:spTree>
    <p:extLst>
      <p:ext uri="{BB962C8B-B14F-4D97-AF65-F5344CB8AC3E}">
        <p14:creationId xmlns:p14="http://schemas.microsoft.com/office/powerpoint/2010/main" val="134860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p>
          <a:p>
            <a:r>
              <a:rPr lang="zh-CN" altLang="en-US" sz="100" dirty="0"/>
              <a:t>居、智能驾驶等。</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16</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30</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hasCustomPrompt="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altLang="zh-CN" dirty="0"/>
              <a:t>《</a:t>
            </a:r>
            <a:r>
              <a:rPr lang="zh-CN" altLang="en-US" dirty="0"/>
              <a:t>神经网络与深度学习</a:t>
            </a:r>
            <a:r>
              <a:rPr lang="en-US" altLang="zh-CN" dirty="0"/>
              <a:t>》</a:t>
            </a:r>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solidFill>
                  <a:schemeClr val="accent2"/>
                </a:solidFill>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5388864" cy="4937760"/>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6176264" y="1216152"/>
            <a:ext cx="5388864" cy="4937760"/>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609600" y="1219200"/>
            <a:ext cx="109728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609600" y="1143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accent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png"/><Relationship Id="rId4" Type="http://schemas.openxmlformats.org/officeDocument/2006/relationships/image" Target="../media/image11.wmf"/><Relationship Id="rId9" Type="http://schemas.openxmlformats.org/officeDocument/2006/relationships/image" Target="../media/image13.tmp"/></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9.jpe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hyperlink" Target="http://csrankings.org/#/fromyear/2015/toyear/2019/index?ai&amp;nlp&amp;world"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tmp"/></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2.xml"/><Relationship Id="rId7" Type="http://schemas.openxmlformats.org/officeDocument/2006/relationships/diagramColors" Target="../diagrams/colors3.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QuickStyle" Target="../diagrams/quickStyle3.xml"/><Relationship Id="rId11" Type="http://schemas.openxmlformats.org/officeDocument/2006/relationships/image" Target="../media/image32.png"/><Relationship Id="rId5" Type="http://schemas.openxmlformats.org/officeDocument/2006/relationships/diagramLayout" Target="../diagrams/layout3.xml"/><Relationship Id="rId10" Type="http://schemas.openxmlformats.org/officeDocument/2006/relationships/image" Target="../media/image31.png"/><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9.tmp"/><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tmp"/><Relationship Id="rId9"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ndl/exercise"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github.com/nndl/exercise/tree/master/chap1_warmu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2293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sz="quarter" idx="1"/>
          </p:nvPr>
        </p:nvSpPr>
        <p:spPr/>
        <p:txBody>
          <a:bodyPr/>
          <a:lstStyle/>
          <a:p>
            <a:r>
              <a:rPr lang="en-US" altLang="zh-CN" dirty="0" err="1"/>
              <a:t>NeurIPS</a:t>
            </a:r>
            <a:r>
              <a:rPr lang="zh-CN" altLang="en-US" dirty="0"/>
              <a:t>、</a:t>
            </a:r>
            <a:r>
              <a:rPr lang="en-US" altLang="zh-CN" dirty="0"/>
              <a:t>ICLR</a:t>
            </a:r>
            <a:r>
              <a:rPr lang="zh-CN" altLang="en-US" dirty="0"/>
              <a:t>、</a:t>
            </a:r>
            <a:r>
              <a:rPr lang="en-US" altLang="zh-CN" dirty="0"/>
              <a:t>ICML</a:t>
            </a:r>
            <a:r>
              <a:rPr lang="zh-CN" altLang="en-US" dirty="0"/>
              <a:t>、</a:t>
            </a:r>
            <a:r>
              <a:rPr lang="en-US" altLang="zh-CN" dirty="0"/>
              <a:t>AAAI</a:t>
            </a:r>
            <a:r>
              <a:rPr lang="zh-CN" altLang="en-US" dirty="0"/>
              <a:t>、</a:t>
            </a:r>
            <a:r>
              <a:rPr lang="en-US" altLang="zh-CN" dirty="0"/>
              <a:t>IJCAI</a:t>
            </a:r>
          </a:p>
          <a:p>
            <a:r>
              <a:rPr lang="en-US" altLang="zh-CN" dirty="0"/>
              <a:t>ACL</a:t>
            </a:r>
            <a:r>
              <a:rPr lang="zh-CN" altLang="en-US" dirty="0"/>
              <a:t>、</a:t>
            </a:r>
            <a:r>
              <a:rPr lang="en-US" altLang="zh-CN" dirty="0"/>
              <a:t>EMNLP</a:t>
            </a:r>
          </a:p>
          <a:p>
            <a:r>
              <a:rPr lang="en-US" altLang="zh-CN" dirty="0"/>
              <a:t>CVPR</a:t>
            </a:r>
            <a:r>
              <a:rPr lang="zh-CN" altLang="en-US" dirty="0"/>
              <a:t>、</a:t>
            </a:r>
            <a:r>
              <a:rPr lang="en-US" altLang="zh-CN" dirty="0"/>
              <a:t>ICCV</a:t>
            </a:r>
          </a:p>
          <a:p>
            <a:r>
              <a:rPr lang="en-US" altLang="zh-CN" dirty="0"/>
              <a:t>…</a:t>
            </a:r>
          </a:p>
        </p:txBody>
      </p:sp>
    </p:spTree>
    <p:extLst>
      <p:ext uri="{BB962C8B-B14F-4D97-AF65-F5344CB8AC3E}">
        <p14:creationId xmlns:p14="http://schemas.microsoft.com/office/powerpoint/2010/main" val="2762012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成绩（研究生）</a:t>
            </a:r>
          </a:p>
        </p:txBody>
      </p:sp>
      <p:sp>
        <p:nvSpPr>
          <p:cNvPr id="3" name="内容占位符 2"/>
          <p:cNvSpPr>
            <a:spLocks noGrp="1"/>
          </p:cNvSpPr>
          <p:nvPr>
            <p:ph sz="quarter" idx="1"/>
          </p:nvPr>
        </p:nvSpPr>
        <p:spPr/>
        <p:txBody>
          <a:bodyPr/>
          <a:lstStyle/>
          <a:p>
            <a:r>
              <a:rPr lang="zh-CN" altLang="en-US" dirty="0"/>
              <a:t>课程报告</a:t>
            </a:r>
            <a:endParaRPr lang="en-US" altLang="zh-CN" dirty="0"/>
          </a:p>
          <a:p>
            <a:pPr lvl="1"/>
            <a:r>
              <a:rPr lang="en-US" altLang="zh-CN" dirty="0"/>
              <a:t>30%</a:t>
            </a:r>
          </a:p>
          <a:p>
            <a:r>
              <a:rPr lang="zh-CN" altLang="en-US" dirty="0"/>
              <a:t>期末作业</a:t>
            </a:r>
            <a:endParaRPr lang="en-US" altLang="zh-CN" dirty="0"/>
          </a:p>
          <a:p>
            <a:pPr lvl="1"/>
            <a:r>
              <a:rPr lang="en-US" altLang="zh-CN" dirty="0"/>
              <a:t>65%</a:t>
            </a:r>
          </a:p>
          <a:p>
            <a:r>
              <a:rPr lang="zh-CN" altLang="en-US" dirty="0"/>
              <a:t>课程反馈</a:t>
            </a:r>
            <a:endParaRPr lang="en-US" altLang="zh-CN" dirty="0"/>
          </a:p>
          <a:p>
            <a:pPr lvl="1"/>
            <a:r>
              <a:rPr lang="en-US" altLang="zh-CN" dirty="0"/>
              <a:t>5%</a:t>
            </a:r>
          </a:p>
          <a:p>
            <a:pPr lvl="1"/>
            <a:endParaRPr lang="en-US" altLang="zh-CN" dirty="0"/>
          </a:p>
          <a:p>
            <a:r>
              <a:rPr lang="en-US" altLang="zh-CN" dirty="0"/>
              <a:t>2</a:t>
            </a:r>
            <a:r>
              <a:rPr lang="zh-CN" altLang="en-US" dirty="0"/>
              <a:t>人一组</a:t>
            </a:r>
            <a:endParaRPr lang="en-US" altLang="zh-CN" dirty="0"/>
          </a:p>
          <a:p>
            <a:r>
              <a:rPr lang="zh-CN" altLang="en-US" dirty="0"/>
              <a:t>编程语言：</a:t>
            </a:r>
            <a:r>
              <a:rPr lang="en-US" altLang="zh-CN" dirty="0"/>
              <a:t>Python</a:t>
            </a:r>
            <a:endParaRPr lang="zh-CN" altLang="en-US" dirty="0"/>
          </a:p>
        </p:txBody>
      </p:sp>
    </p:spTree>
    <p:extLst>
      <p:ext uri="{BB962C8B-B14F-4D97-AF65-F5344CB8AC3E}">
        <p14:creationId xmlns:p14="http://schemas.microsoft.com/office/powerpoint/2010/main" val="2702049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sz="quarter"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p>
          <a:p>
            <a:r>
              <a:rPr lang="zh-CN" altLang="en-US"/>
              <a:t>期末作业</a:t>
            </a:r>
            <a:endParaRPr lang="en-US" altLang="zh-CN"/>
          </a:p>
          <a:p>
            <a:pPr lvl="1"/>
            <a:r>
              <a:rPr lang="en-US" altLang="zh-CN"/>
              <a:t>35%</a:t>
            </a:r>
          </a:p>
          <a:p>
            <a:r>
              <a:rPr lang="zh-CN" altLang="en-US"/>
              <a:t>课程反馈</a:t>
            </a:r>
            <a:endParaRPr lang="en-US" altLang="zh-CN"/>
          </a:p>
          <a:p>
            <a:pPr lvl="1"/>
            <a:r>
              <a:rPr lang="en-US" altLang="zh-CN"/>
              <a:t>5%</a:t>
            </a:r>
          </a:p>
          <a:p>
            <a:pPr lvl="1"/>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740824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a:t>
            </a:r>
            <a:endParaRPr lang="zh-CN" altLang="en-US" dirty="0"/>
          </a:p>
        </p:txBody>
      </p:sp>
      <p:sp>
        <p:nvSpPr>
          <p:cNvPr id="3" name="内容占位符 2"/>
          <p:cNvSpPr>
            <a:spLocks noGrp="1"/>
          </p:cNvSpPr>
          <p:nvPr>
            <p:ph sz="quarter" idx="1"/>
          </p:nvPr>
        </p:nvSpPr>
        <p:spPr/>
        <p:txBody>
          <a:bodyPr/>
          <a:lstStyle/>
          <a:p>
            <a:r>
              <a:rPr lang="zh-CN" altLang="en-US"/>
              <a:t>人工智能（</a:t>
            </a:r>
            <a:r>
              <a:rPr lang="en-US" altLang="zh-CN"/>
              <a:t>artificial intelligence</a:t>
            </a:r>
            <a:r>
              <a:rPr lang="zh-CN" altLang="en-US"/>
              <a:t>，</a:t>
            </a:r>
            <a:r>
              <a:rPr lang="en-US" altLang="zh-CN"/>
              <a:t>AI</a:t>
            </a:r>
            <a:r>
              <a:rPr lang="zh-CN" altLang="en-US"/>
              <a:t>）就是让机器具有人类的智能。</a:t>
            </a:r>
            <a:endParaRPr lang="en-US" altLang="zh-CN"/>
          </a:p>
          <a:p>
            <a:pPr lvl="1"/>
            <a:r>
              <a:rPr lang="zh-CN" altLang="en-US"/>
              <a:t>“计算机控制”</a:t>
            </a:r>
            <a:r>
              <a:rPr lang="en-US" altLang="zh-CN"/>
              <a:t>+“</a:t>
            </a:r>
            <a:r>
              <a:rPr lang="zh-CN" altLang="en-US"/>
              <a:t>智能行为”</a:t>
            </a:r>
            <a:endParaRPr lang="en-US" altLang="zh-CN"/>
          </a:p>
          <a:p>
            <a:endParaRPr lang="en-US" altLang="zh-CN"/>
          </a:p>
          <a:p>
            <a:r>
              <a:rPr lang="zh-CN" altLang="en-US"/>
              <a:t>人工智能这个学科的诞生有着明确的标志性事件，就是</a:t>
            </a:r>
            <a:r>
              <a:rPr lang="en-US" altLang="zh-CN"/>
              <a:t>1956</a:t>
            </a:r>
            <a:r>
              <a:rPr lang="zh-CN" altLang="en-US"/>
              <a:t>年的达特茅斯（</a:t>
            </a:r>
            <a:r>
              <a:rPr lang="en-US" altLang="zh-CN"/>
              <a:t>Dartmouth</a:t>
            </a:r>
            <a:r>
              <a:rPr lang="zh-CN" altLang="en-US"/>
              <a:t>）会议。在这次会议上，“人工智能”被提出并作为本研究领域的名称。</a:t>
            </a:r>
            <a:endParaRPr lang="en-US" altLang="zh-CN"/>
          </a:p>
          <a:p>
            <a:endParaRPr lang="zh-CN" altLang="en-US" dirty="0"/>
          </a:p>
        </p:txBody>
      </p:sp>
      <p:sp>
        <p:nvSpPr>
          <p:cNvPr id="4" name="矩形 3"/>
          <p:cNvSpPr/>
          <p:nvPr/>
        </p:nvSpPr>
        <p:spPr>
          <a:xfrm>
            <a:off x="2438400" y="5410200"/>
            <a:ext cx="7543800" cy="369332"/>
          </a:xfrm>
          <a:prstGeom prst="rect">
            <a:avLst/>
          </a:prstGeom>
        </p:spPr>
        <p:txBody>
          <a:bodyPr wrap="square">
            <a:spAutoFit/>
          </a:bodyPr>
          <a:lstStyle/>
          <a:p>
            <a:r>
              <a:rPr lang="zh-CN" altLang="en-US" dirty="0">
                <a:solidFill>
                  <a:schemeClr val="accent2"/>
                </a:solidFill>
              </a:rPr>
              <a:t>人工智能就是要让机器的行为看起来就像是人所表现出的智能行为一样。</a:t>
            </a:r>
          </a:p>
        </p:txBody>
      </p:sp>
      <p:sp>
        <p:nvSpPr>
          <p:cNvPr id="5" name="矩形 4"/>
          <p:cNvSpPr/>
          <p:nvPr/>
        </p:nvSpPr>
        <p:spPr>
          <a:xfrm>
            <a:off x="7086600" y="5918869"/>
            <a:ext cx="3429000" cy="369332"/>
          </a:xfrm>
          <a:prstGeom prst="rect">
            <a:avLst/>
          </a:prstGeom>
        </p:spPr>
        <p:txBody>
          <a:bodyPr wrap="square">
            <a:spAutoFit/>
          </a:bodyPr>
          <a:lstStyle/>
          <a:p>
            <a:r>
              <a:rPr lang="zh-CN" altLang="en-US" dirty="0">
                <a:solidFill>
                  <a:schemeClr val="accent2"/>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09061" y="1420696"/>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37096"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7879736"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a:extLst>
              <a:ext uri="{FF2B5EF4-FFF2-40B4-BE49-F238E27FC236}">
                <a16:creationId xmlns:a16="http://schemas.microsoft.com/office/drawing/2014/main" id="{8F1EC915-8363-4AD8-9980-912CE37B5DAD}"/>
              </a:ext>
            </a:extLst>
          </p:cNvPr>
          <p:cNvSpPr txBox="1"/>
          <p:nvPr/>
        </p:nvSpPr>
        <p:spPr>
          <a:xfrm>
            <a:off x="1676400" y="1676400"/>
            <a:ext cx="5105400" cy="3600986"/>
          </a:xfrm>
          <a:prstGeom prst="rect">
            <a:avLst/>
          </a:prstGeom>
          <a:noFill/>
        </p:spPr>
        <p:txBody>
          <a:bodyPr wrap="square" rtlCol="0">
            <a:spAutoFit/>
          </a:bodyPr>
          <a:lstStyle/>
          <a:p>
            <a:r>
              <a:rPr lang="zh-CN" altLang="en-US" sz="2400"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p>
          <a:p>
            <a:pPr algn="r"/>
            <a:endParaRPr lang="en-US" altLang="zh-CN" sz="2400" dirty="0"/>
          </a:p>
          <a:p>
            <a:pPr algn="r"/>
            <a:r>
              <a:rPr lang="en-US" altLang="zh-CN" dirty="0"/>
              <a:t>---Alan Turing [1950]</a:t>
            </a:r>
          </a:p>
          <a:p>
            <a:pPr algn="r"/>
            <a:r>
              <a:rPr lang="en-US" altLang="zh-CN" dirty="0"/>
              <a:t>《Computing Machinery and Intelligence》</a:t>
            </a:r>
            <a:endParaRPr lang="zh-CN" altLang="en-US" dirty="0"/>
          </a:p>
          <a:p>
            <a:endParaRPr lang="zh-CN" altLang="en-US" sz="2400" dirty="0"/>
          </a:p>
        </p:txBody>
      </p:sp>
    </p:spTree>
    <p:extLst>
      <p:ext uri="{BB962C8B-B14F-4D97-AF65-F5344CB8AC3E}">
        <p14:creationId xmlns:p14="http://schemas.microsoft.com/office/powerpoint/2010/main" val="351669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8801" y="2514600"/>
            <a:ext cx="8719685" cy="1676444"/>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专家知识（人工规则）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2362201"/>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2201"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0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315201" y="3505201"/>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custDataLst>
      <p:tags r:id="rId1"/>
    </p:custDataLst>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研究组介绍</a:t>
            </a:r>
          </a:p>
        </p:txBody>
      </p:sp>
      <p:sp>
        <p:nvSpPr>
          <p:cNvPr id="6" name="Content Placeholder 5"/>
          <p:cNvSpPr>
            <a:spLocks noGrp="1"/>
          </p:cNvSpPr>
          <p:nvPr>
            <p:ph sz="quarter" idx="1"/>
          </p:nvPr>
        </p:nvSpPr>
        <p:spPr/>
        <p:txBody>
          <a:bodyPr/>
          <a:lstStyle/>
          <a:p>
            <a:r>
              <a:rPr lang="zh-CN" altLang="en-US" sz="2000" dirty="0"/>
              <a:t>主要聚焦于深度学习与自然语言处理领域，包括语言表示学习、词法</a:t>
            </a:r>
            <a:r>
              <a:rPr lang="en-US" altLang="zh-CN" sz="2000" dirty="0"/>
              <a:t>/</a:t>
            </a:r>
            <a:r>
              <a:rPr lang="zh-CN" altLang="en-US" sz="2000" dirty="0"/>
              <a:t>句法分析、文本推理、问答系统等方面。</a:t>
            </a:r>
          </a:p>
          <a:p>
            <a:r>
              <a:rPr lang="zh-CN" altLang="en-US" sz="2000" dirty="0"/>
              <a:t>主要成果</a:t>
            </a:r>
          </a:p>
          <a:p>
            <a:pPr lvl="1"/>
            <a:r>
              <a:rPr lang="zh-CN" altLang="en-US" sz="2000" dirty="0"/>
              <a:t>近几年发表国际顶级会议</a:t>
            </a:r>
            <a:r>
              <a:rPr lang="en-US" altLang="zh-CN" sz="2000" dirty="0"/>
              <a:t>/</a:t>
            </a:r>
            <a:r>
              <a:rPr lang="zh-CN" altLang="en-US" sz="2000" dirty="0"/>
              <a:t>期刊（</a:t>
            </a:r>
            <a:r>
              <a:rPr lang="en-US" altLang="zh-CN" sz="2000" dirty="0"/>
              <a:t>IJCAI</a:t>
            </a:r>
            <a:r>
              <a:rPr lang="zh-CN" altLang="en-US" sz="2000" dirty="0"/>
              <a:t>、</a:t>
            </a:r>
            <a:r>
              <a:rPr lang="en-US" altLang="zh-CN" sz="2000" dirty="0"/>
              <a:t>ACL</a:t>
            </a:r>
            <a:r>
              <a:rPr lang="zh-CN" altLang="en-US" sz="2000" dirty="0"/>
              <a:t>、</a:t>
            </a:r>
            <a:r>
              <a:rPr lang="en-US" altLang="zh-CN" sz="2000" dirty="0"/>
              <a:t>AAAI</a:t>
            </a:r>
            <a:r>
              <a:rPr lang="zh-CN" altLang="en-US" sz="2000" dirty="0"/>
              <a:t>、</a:t>
            </a:r>
            <a:r>
              <a:rPr lang="en-US" altLang="zh-CN" sz="2000" dirty="0"/>
              <a:t>EMNLP</a:t>
            </a:r>
            <a:r>
              <a:rPr lang="zh-CN" altLang="en-US" sz="2000" dirty="0"/>
              <a:t>等）论文</a:t>
            </a:r>
            <a:r>
              <a:rPr lang="en-US" altLang="zh-CN" sz="2000" dirty="0">
                <a:solidFill>
                  <a:srgbClr val="FF0000"/>
                </a:solidFill>
              </a:rPr>
              <a:t>50</a:t>
            </a:r>
            <a:r>
              <a:rPr lang="zh-CN" altLang="en-US" sz="2000" dirty="0">
                <a:solidFill>
                  <a:srgbClr val="FF0000"/>
                </a:solidFill>
              </a:rPr>
              <a:t>余</a:t>
            </a:r>
            <a:r>
              <a:rPr lang="zh-CN" altLang="en-US" sz="2000" dirty="0"/>
              <a:t>篇，</a:t>
            </a:r>
            <a:r>
              <a:rPr lang="en-US" altLang="zh-CN" sz="2000" dirty="0"/>
              <a:t>ACL2017</a:t>
            </a:r>
            <a:r>
              <a:rPr lang="zh-CN" altLang="en-US" sz="2000" dirty="0"/>
              <a:t>杰出论文奖，</a:t>
            </a:r>
            <a:r>
              <a:rPr lang="en-US" altLang="zh-CN" sz="2000" dirty="0"/>
              <a:t>CCL2019</a:t>
            </a:r>
            <a:r>
              <a:rPr lang="zh-CN" altLang="en-US" sz="2000" dirty="0"/>
              <a:t>最佳论文奖</a:t>
            </a:r>
            <a:endParaRPr lang="en-US" altLang="zh-CN" sz="2000" dirty="0"/>
          </a:p>
          <a:p>
            <a:pPr lvl="1"/>
            <a:r>
              <a:rPr lang="en-US" altLang="zh-CN" sz="2000" dirty="0"/>
              <a:t>SQUAD2.0</a:t>
            </a:r>
            <a:r>
              <a:rPr lang="zh-CN" altLang="en-US" sz="2000" dirty="0"/>
              <a:t>第二，</a:t>
            </a:r>
            <a:r>
              <a:rPr lang="en-US" altLang="zh-CN" sz="2000" dirty="0"/>
              <a:t>SQUAD1.1</a:t>
            </a:r>
            <a:r>
              <a:rPr lang="zh-CN" altLang="en-US" sz="2000" dirty="0"/>
              <a:t>多次第一</a:t>
            </a:r>
            <a:endParaRPr lang="en-US" altLang="zh-CN" sz="2000" dirty="0"/>
          </a:p>
          <a:p>
            <a:pPr lvl="1"/>
            <a:r>
              <a:rPr lang="zh-CN" altLang="en-US" sz="2000" dirty="0"/>
              <a:t>开源自然语言处理系统：</a:t>
            </a:r>
            <a:endParaRPr lang="en-US" altLang="zh-CN" sz="2000" dirty="0"/>
          </a:p>
          <a:p>
            <a:pPr lvl="2"/>
            <a:r>
              <a:rPr lang="en-US" altLang="zh-CN" sz="1600" dirty="0" err="1"/>
              <a:t>FudanNLP</a:t>
            </a:r>
            <a:r>
              <a:rPr lang="en-US" altLang="zh-CN" sz="1600" dirty="0"/>
              <a:t>:</a:t>
            </a:r>
            <a:r>
              <a:rPr lang="zh-CN" altLang="en-US" sz="1600" dirty="0"/>
              <a:t>国内最早的开源</a:t>
            </a:r>
            <a:r>
              <a:rPr lang="en-US" altLang="zh-CN" sz="1600" dirty="0"/>
              <a:t>NLP</a:t>
            </a:r>
            <a:r>
              <a:rPr lang="zh-CN" altLang="en-US" sz="1600" dirty="0"/>
              <a:t>系统之一</a:t>
            </a:r>
            <a:endParaRPr lang="en-US" altLang="zh-CN" sz="1600" dirty="0"/>
          </a:p>
          <a:p>
            <a:pPr lvl="2"/>
            <a:r>
              <a:rPr lang="en-US" altLang="zh-CN" sz="1700" dirty="0" err="1">
                <a:solidFill>
                  <a:srgbClr val="FF0000"/>
                </a:solidFill>
              </a:rPr>
              <a:t>fastNLP</a:t>
            </a:r>
            <a:r>
              <a:rPr lang="en-US" altLang="zh-CN" sz="1700" dirty="0">
                <a:solidFill>
                  <a:srgbClr val="FF0000"/>
                </a:solidFill>
              </a:rPr>
              <a:t>: </a:t>
            </a:r>
            <a:r>
              <a:rPr lang="zh-CN" altLang="en-US" sz="1700" dirty="0">
                <a:solidFill>
                  <a:srgbClr val="FF0000"/>
                </a:solidFill>
              </a:rPr>
              <a:t>基于深度学习的</a:t>
            </a:r>
            <a:r>
              <a:rPr lang="en-US" altLang="zh-CN" sz="1700" dirty="0">
                <a:solidFill>
                  <a:srgbClr val="FF0000"/>
                </a:solidFill>
              </a:rPr>
              <a:t>NLP</a:t>
            </a:r>
            <a:r>
              <a:rPr lang="zh-CN" altLang="en-US" sz="1700" dirty="0">
                <a:solidFill>
                  <a:srgbClr val="FF0000"/>
                </a:solidFill>
              </a:rPr>
              <a:t>框架</a:t>
            </a:r>
            <a:endParaRPr lang="zh-CN" altLang="en-US" sz="2000" dirty="0"/>
          </a:p>
        </p:txBody>
      </p:sp>
      <p:pic>
        <p:nvPicPr>
          <p:cNvPr id="1026" name="Picture 2" descr="http://nlp.fudan.edu.cn/xpqiu/fnlp.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8000" y="4385204"/>
            <a:ext cx="5966492" cy="184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63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机器学习 </a:t>
            </a:r>
            <a:r>
              <a:rPr lang="en-US" altLang="zh-TW"/>
              <a:t>≈ </a:t>
            </a:r>
            <a:r>
              <a:rPr lang="zh-CN" altLang="en-US"/>
              <a:t>构建一个映射函数</a:t>
            </a:r>
            <a:endParaRPr lang="zh-TW" altLang="en-US" dirty="0"/>
          </a:p>
        </p:txBody>
      </p:sp>
      <p:sp>
        <p:nvSpPr>
          <p:cNvPr id="3" name="內容版面配置區 2"/>
          <p:cNvSpPr>
            <a:spLocks noGrp="1"/>
          </p:cNvSpPr>
          <p:nvPr>
            <p:ph sz="quarter" idx="1"/>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055871107"/>
              </p:ext>
            </p:extLst>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spid="_x0000_s1202"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4004980803"/>
              </p:ext>
            </p:extLst>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spid="_x0000_s1203"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353787896"/>
              </p:ext>
            </p:extLst>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spid="_x0000_s1204"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025227023"/>
              </p:ext>
            </p:extLst>
          </p:nvPr>
        </p:nvGraphicFramePr>
        <p:xfrm>
          <a:off x="3904425" y="5462270"/>
          <a:ext cx="3578225" cy="460375"/>
        </p:xfrm>
        <a:graphic>
          <a:graphicData uri="http://schemas.openxmlformats.org/presentationml/2006/ole">
            <mc:AlternateContent xmlns:mc="http://schemas.openxmlformats.org/markup-compatibility/2006">
              <mc:Choice xmlns:v="urn:schemas-microsoft-com:vml" Requires="v">
                <p:oleObj spid="_x0000_s1205"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3904425" y="546227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852103" y="5481119"/>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6" y="5415468"/>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2819400" y="5638801"/>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3505200" y="2084325"/>
            <a:ext cx="4781550" cy="3400425"/>
          </a:xfrm>
          <a:prstGeom prst="rect">
            <a:avLst/>
          </a:prstGeom>
        </p:spPr>
      </p:pic>
      <p:sp>
        <p:nvSpPr>
          <p:cNvPr id="8" name="矩形 7"/>
          <p:cNvSpPr/>
          <p:nvPr/>
        </p:nvSpPr>
        <p:spPr>
          <a:xfrm>
            <a:off x="5029201"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custDataLst>
      <p:tags r:id="rId1"/>
    </p:custDataLst>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3780673118"/>
              </p:ext>
            </p:extLst>
          </p:nvPr>
        </p:nvGraphicFramePr>
        <p:xfrm>
          <a:off x="1981200" y="1219201"/>
          <a:ext cx="8229600" cy="493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nvSpPr>
        <p:spPr>
          <a:xfrm>
            <a:off x="3962401" y="2590800"/>
            <a:ext cx="646331" cy="369332"/>
          </a:xfrm>
          <a:prstGeom prst="rect">
            <a:avLst/>
          </a:prstGeom>
          <a:noFill/>
        </p:spPr>
        <p:txBody>
          <a:bodyPr wrap="none" rtlCol="0">
            <a:spAutoFit/>
          </a:bodyPr>
          <a:lstStyle/>
          <a:p>
            <a:r>
              <a:rPr lang="zh-CN" altLang="en-US" dirty="0"/>
              <a:t>规则</a:t>
            </a:r>
          </a:p>
        </p:txBody>
      </p:sp>
    </p:spTree>
    <p:custDataLst>
      <p:tags r:id="rId1"/>
    </p:custDataLst>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30744-9EE3-45B7-A249-6A10835CEF9D}"/>
              </a:ext>
            </a:extLst>
          </p:cNvPr>
          <p:cNvSpPr>
            <a:spLocks noGrp="1"/>
          </p:cNvSpPr>
          <p:nvPr>
            <p:ph type="ctrTitle"/>
          </p:nvPr>
        </p:nvSpPr>
        <p:spPr/>
        <p:txBody>
          <a:bodyPr/>
          <a:lstStyle/>
          <a:p>
            <a:r>
              <a:rPr lang="zh-CN" altLang="en-US" dirty="0"/>
              <a:t>深度学习</a:t>
            </a:r>
          </a:p>
        </p:txBody>
      </p:sp>
    </p:spTree>
    <p:extLst>
      <p:ext uri="{BB962C8B-B14F-4D97-AF65-F5344CB8AC3E}">
        <p14:creationId xmlns:p14="http://schemas.microsoft.com/office/powerpoint/2010/main" val="960554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sz="quarter"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048001"/>
            <a:ext cx="8209338" cy="1033047"/>
          </a:xfrm>
          <a:prstGeom prst="rect">
            <a:avLst/>
          </a:prstGeom>
        </p:spPr>
      </p:pic>
      <p:sp>
        <p:nvSpPr>
          <p:cNvPr id="5" name="矩形 4"/>
          <p:cNvSpPr/>
          <p:nvPr/>
        </p:nvSpPr>
        <p:spPr>
          <a:xfrm>
            <a:off x="4038601" y="42672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custDataLst>
      <p:tags r:id="rId1"/>
    </p:custDataLst>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sz="quarter"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953" y="3096139"/>
            <a:ext cx="2196782" cy="280720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067" y="3345581"/>
            <a:ext cx="2743200" cy="2129866"/>
          </a:xfrm>
          <a:prstGeom prst="rect">
            <a:avLst/>
          </a:prstGeom>
        </p:spPr>
      </p:pic>
      <p:sp>
        <p:nvSpPr>
          <p:cNvPr id="8" name="Rectangle 7"/>
          <p:cNvSpPr/>
          <p:nvPr/>
        </p:nvSpPr>
        <p:spPr>
          <a:xfrm>
            <a:off x="7833671" y="3048000"/>
            <a:ext cx="2743201" cy="3046988"/>
          </a:xfrm>
          <a:prstGeom prst="rect">
            <a:avLst/>
          </a:prstGeom>
        </p:spPr>
        <p:txBody>
          <a:bodyPr wrap="square">
            <a:spAutoFit/>
          </a:bodyPr>
          <a:lstStyle/>
          <a:p>
            <a:pPr algn="ctr">
              <a:lnSpc>
                <a:spcPct val="150000"/>
              </a:lnSpc>
            </a:pPr>
            <a:r>
              <a:rPr lang="zh-CN" altLang="en-US" sz="3200" dirty="0">
                <a:solidFill>
                  <a:srgbClr val="FF0000"/>
                </a:solidFill>
                <a:latin typeface="+mn-ea"/>
              </a:rPr>
              <a:t>床前明月光，</a:t>
            </a:r>
          </a:p>
          <a:p>
            <a:pPr algn="ctr">
              <a:lnSpc>
                <a:spcPct val="150000"/>
              </a:lnSpc>
            </a:pPr>
            <a:r>
              <a:rPr lang="zh-CN" altLang="en-US" sz="3200" dirty="0">
                <a:solidFill>
                  <a:srgbClr val="FF0000"/>
                </a:solidFill>
                <a:latin typeface="+mn-ea"/>
              </a:rPr>
              <a:t>疑是地上霜。</a:t>
            </a:r>
          </a:p>
          <a:p>
            <a:pPr algn="ctr">
              <a:lnSpc>
                <a:spcPct val="150000"/>
              </a:lnSpc>
            </a:pPr>
            <a:r>
              <a:rPr lang="zh-CN" altLang="en-US" sz="3200" dirty="0">
                <a:solidFill>
                  <a:srgbClr val="FF0000"/>
                </a:solidFill>
                <a:latin typeface="+mn-ea"/>
              </a:rPr>
              <a:t>举头望明月，</a:t>
            </a:r>
          </a:p>
          <a:p>
            <a:pPr algn="ctr">
              <a:lnSpc>
                <a:spcPct val="150000"/>
              </a:lnSpc>
            </a:pPr>
            <a:r>
              <a:rPr lang="zh-CN" altLang="en-US" sz="3200" dirty="0">
                <a:solidFill>
                  <a:srgbClr val="FF0000"/>
                </a:solidFill>
                <a:latin typeface="+mn-ea"/>
              </a:rPr>
              <a:t>低头思故乡。</a:t>
            </a:r>
          </a:p>
        </p:txBody>
      </p:sp>
    </p:spTree>
    <p:custDataLst>
      <p:tags r:id="rId1"/>
    </p:custDataLst>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sz="quarter"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4038600" y="226994"/>
            <a:ext cx="5181600" cy="954107"/>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custDataLst>
      <p:tags r:id="rId1"/>
    </p:custDataLst>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什么是好的数据表示？</a:t>
            </a:r>
          </a:p>
        </p:txBody>
      </p:sp>
      <p:sp>
        <p:nvSpPr>
          <p:cNvPr id="3" name="Content Placeholder 2"/>
          <p:cNvSpPr>
            <a:spLocks noGrp="1"/>
          </p:cNvSpPr>
          <p:nvPr>
            <p:ph sz="quarter" idx="1"/>
          </p:nvPr>
        </p:nvSpPr>
        <p:spPr/>
        <p:txBody>
          <a:bodyPr/>
          <a:lstStyle/>
          <a:p>
            <a:r>
              <a:rPr lang="zh-CN" altLang="en-US" dirty="0"/>
              <a:t>“好的表示”是一个非常主观的概念，没有一个明确的标准。</a:t>
            </a:r>
            <a:endParaRPr lang="en-US" altLang="zh-CN" dirty="0"/>
          </a:p>
          <a:p>
            <a:endParaRPr lang="en-US" altLang="zh-CN" dirty="0"/>
          </a:p>
          <a:p>
            <a:r>
              <a:rPr lang="zh-CN" altLang="en-US" dirty="0"/>
              <a:t>但一般而言，一个好的表示具有以下几个优点：</a:t>
            </a:r>
          </a:p>
          <a:p>
            <a:pPr lvl="1"/>
            <a:r>
              <a:rPr lang="zh-CN" altLang="en-US" dirty="0"/>
              <a:t>应该具有很强的表示能力。</a:t>
            </a:r>
          </a:p>
          <a:p>
            <a:pPr lvl="1"/>
            <a:r>
              <a:rPr lang="zh-CN" altLang="en-US" dirty="0"/>
              <a:t>应该使后续的学习任务变得简单。</a:t>
            </a:r>
          </a:p>
          <a:p>
            <a:pPr lvl="1"/>
            <a:r>
              <a:rPr lang="zh-CN" altLang="en-US" dirty="0"/>
              <a:t>应该具有一般性，是任务或领域独立的。</a:t>
            </a:r>
            <a:endParaRPr lang="en-US" altLang="zh-CN" dirty="0"/>
          </a:p>
          <a:p>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3656145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语义表示</a:t>
            </a:r>
          </a:p>
        </p:txBody>
      </p:sp>
      <p:sp>
        <p:nvSpPr>
          <p:cNvPr id="4" name="内容占位符 3"/>
          <p:cNvSpPr>
            <a:spLocks noGrp="1"/>
          </p:cNvSpPr>
          <p:nvPr>
            <p:ph sz="quarter" idx="1"/>
          </p:nvPr>
        </p:nvSpPr>
        <p:spPr/>
        <p:txBody>
          <a:bodyPr/>
          <a:lstStyle/>
          <a:p>
            <a:r>
              <a:rPr lang="zh-CN" altLang="en-US" dirty="0"/>
              <a:t>如何在计算机中表示</a:t>
            </a:r>
            <a:r>
              <a:rPr lang="zh-CN" altLang="en-US" dirty="0">
                <a:solidFill>
                  <a:srgbClr val="FF0000"/>
                </a:solidFill>
              </a:rPr>
              <a:t>语义</a:t>
            </a:r>
            <a:r>
              <a:rPr lang="zh-CN" altLang="en-US" dirty="0"/>
              <a:t>？</a:t>
            </a:r>
            <a:endParaRPr lang="en-US" altLang="zh-CN" dirty="0"/>
          </a:p>
          <a:p>
            <a:pPr lvl="1"/>
            <a:endParaRPr lang="zh-CN" altLang="en-US" dirty="0"/>
          </a:p>
        </p:txBody>
      </p:sp>
      <p:sp>
        <p:nvSpPr>
          <p:cNvPr id="5" name="圆角矩形 4"/>
          <p:cNvSpPr/>
          <p:nvPr/>
        </p:nvSpPr>
        <p:spPr>
          <a:xfrm>
            <a:off x="4136435" y="193777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1923714"/>
            <a:ext cx="33528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局部（符号）表示</a:t>
            </a:r>
          </a:p>
        </p:txBody>
      </p:sp>
      <p:sp>
        <p:nvSpPr>
          <p:cNvPr id="8" name="矩形 7"/>
          <p:cNvSpPr/>
          <p:nvPr/>
        </p:nvSpPr>
        <p:spPr>
          <a:xfrm>
            <a:off x="6324600" y="1905000"/>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5353052" y="187017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2135556" y="2629506"/>
            <a:ext cx="2469782" cy="369332"/>
          </a:xfrm>
          <a:prstGeom prst="rect">
            <a:avLst/>
          </a:prstGeom>
        </p:spPr>
        <p:txBody>
          <a:bodyPr wrap="square">
            <a:spAutoFit/>
          </a:bodyPr>
          <a:lstStyle/>
          <a:p>
            <a:pPr algn="ctr"/>
            <a:r>
              <a:rPr lang="zh-CN" altLang="en-US" dirty="0"/>
              <a:t>知识库、规则</a:t>
            </a:r>
          </a:p>
        </p:txBody>
      </p:sp>
      <p:pic>
        <p:nvPicPr>
          <p:cNvPr id="11" name="图片 10" descr="屏幕剪辑"/>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9479" y="3682078"/>
            <a:ext cx="2469783" cy="2483047"/>
          </a:xfrm>
          <a:prstGeom prst="rect">
            <a:avLst/>
          </a:prstGeom>
        </p:spPr>
      </p:pic>
      <p:sp>
        <p:nvSpPr>
          <p:cNvPr id="13" name="矩形 12"/>
          <p:cNvSpPr/>
          <p:nvPr/>
        </p:nvSpPr>
        <p:spPr>
          <a:xfrm>
            <a:off x="6318250" y="2775466"/>
            <a:ext cx="3185487" cy="369332"/>
          </a:xfrm>
          <a:prstGeom prst="rect">
            <a:avLst/>
          </a:prstGeom>
        </p:spPr>
        <p:txBody>
          <a:bodyPr wrap="none">
            <a:spAutoFit/>
          </a:bodyPr>
          <a:lstStyle/>
          <a:p>
            <a:r>
              <a:rPr lang="zh-CN" altLang="en-US" dirty="0"/>
              <a:t>嵌入：压缩、低维、稠密向量</a:t>
            </a:r>
          </a:p>
        </p:txBody>
      </p:sp>
      <p:sp>
        <p:nvSpPr>
          <p:cNvPr id="14" name="矩形 13"/>
          <p:cNvSpPr/>
          <p:nvPr/>
        </p:nvSpPr>
        <p:spPr>
          <a:xfrm>
            <a:off x="2026330" y="5185626"/>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custDataLst>
      <p:tags r:id="rId1"/>
    </p:custDataLst>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6E886-428E-40FA-911D-88B4425E9686}"/>
              </a:ext>
            </a:extLst>
          </p:cNvPr>
          <p:cNvSpPr>
            <a:spLocks noGrp="1"/>
          </p:cNvSpPr>
          <p:nvPr>
            <p:ph type="title"/>
          </p:nvPr>
        </p:nvSpPr>
        <p:spPr/>
        <p:txBody>
          <a:bodyPr/>
          <a:lstStyle/>
          <a:p>
            <a:r>
              <a:rPr lang="zh-CN" altLang="en-US" dirty="0"/>
              <a:t>研究组介绍</a:t>
            </a:r>
          </a:p>
        </p:txBody>
      </p:sp>
      <p:sp>
        <p:nvSpPr>
          <p:cNvPr id="3" name="矩形 2">
            <a:extLst>
              <a:ext uri="{FF2B5EF4-FFF2-40B4-BE49-F238E27FC236}">
                <a16:creationId xmlns:a16="http://schemas.microsoft.com/office/drawing/2014/main" id="{E10701DE-23A3-42D9-B9C0-9531702A8130}"/>
              </a:ext>
            </a:extLst>
          </p:cNvPr>
          <p:cNvSpPr/>
          <p:nvPr/>
        </p:nvSpPr>
        <p:spPr>
          <a:xfrm>
            <a:off x="1992086" y="5755524"/>
            <a:ext cx="8229600" cy="369332"/>
          </a:xfrm>
          <a:prstGeom prst="rect">
            <a:avLst/>
          </a:prstGeom>
        </p:spPr>
        <p:txBody>
          <a:bodyPr wrap="square">
            <a:spAutoFit/>
          </a:bodyPr>
          <a:lstStyle/>
          <a:p>
            <a:r>
              <a:rPr lang="en-US" altLang="zh-CN" dirty="0">
                <a:hlinkClick r:id="rId2"/>
              </a:rPr>
              <a:t>http://csrankings.org/#/fromyear/2015/toyear/2019/index?ai&amp;nlp&amp;world</a:t>
            </a:r>
            <a:endParaRPr lang="zh-CN" altLang="en-US" dirty="0"/>
          </a:p>
        </p:txBody>
      </p:sp>
      <p:pic>
        <p:nvPicPr>
          <p:cNvPr id="5" name="图片 4">
            <a:extLst>
              <a:ext uri="{FF2B5EF4-FFF2-40B4-BE49-F238E27FC236}">
                <a16:creationId xmlns:a16="http://schemas.microsoft.com/office/drawing/2014/main" id="{EF5F1954-FCC0-410B-862C-4EBA68C62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2031" y="1524000"/>
            <a:ext cx="8598349" cy="3905438"/>
          </a:xfrm>
          <a:prstGeom prst="rect">
            <a:avLst/>
          </a:prstGeom>
        </p:spPr>
      </p:pic>
      <p:cxnSp>
        <p:nvCxnSpPr>
          <p:cNvPr id="7" name="直接连接符 6">
            <a:extLst>
              <a:ext uri="{FF2B5EF4-FFF2-40B4-BE49-F238E27FC236}">
                <a16:creationId xmlns:a16="http://schemas.microsoft.com/office/drawing/2014/main" id="{CED11C80-0A5C-485C-B077-2F8410C982CD}"/>
              </a:ext>
            </a:extLst>
          </p:cNvPr>
          <p:cNvCxnSpPr/>
          <p:nvPr/>
        </p:nvCxnSpPr>
        <p:spPr>
          <a:xfrm>
            <a:off x="6553200" y="4267200"/>
            <a:ext cx="3810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3038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表示形式</a:t>
            </a:r>
          </a:p>
        </p:txBody>
      </p:sp>
      <p:sp>
        <p:nvSpPr>
          <p:cNvPr id="3" name="Content Placeholder 2"/>
          <p:cNvSpPr>
            <a:spLocks noGrp="1"/>
          </p:cNvSpPr>
          <p:nvPr>
            <p:ph sz="quarter" idx="1"/>
          </p:nvPr>
        </p:nvSpPr>
        <p:spPr/>
        <p:txBody>
          <a:bodyPr/>
          <a:lstStyle/>
          <a:p>
            <a:r>
              <a:rPr lang="zh-CN" altLang="en-US" dirty="0"/>
              <a:t>局部表示</a:t>
            </a:r>
          </a:p>
          <a:p>
            <a:pPr lvl="1"/>
            <a:r>
              <a:rPr lang="zh-CN" altLang="en-US" dirty="0"/>
              <a:t>离散表示、符号表示</a:t>
            </a:r>
            <a:endParaRPr lang="en-US" altLang="zh-CN" dirty="0"/>
          </a:p>
          <a:p>
            <a:pPr lvl="1"/>
            <a:r>
              <a:rPr lang="en-US" altLang="zh-CN" dirty="0"/>
              <a:t>One-Hot</a:t>
            </a:r>
            <a:r>
              <a:rPr lang="zh-CN" altLang="en-US" dirty="0"/>
              <a:t>向量</a:t>
            </a:r>
            <a:endParaRPr lang="en-US" altLang="zh-CN" dirty="0"/>
          </a:p>
          <a:p>
            <a:endParaRPr lang="en-US" altLang="zh-CN" sz="3200" dirty="0"/>
          </a:p>
          <a:p>
            <a:endParaRPr lang="en-US" altLang="zh-CN" dirty="0"/>
          </a:p>
          <a:p>
            <a:r>
              <a:rPr lang="zh-CN" altLang="en-US" dirty="0"/>
              <a:t>分布式</a:t>
            </a:r>
            <a:r>
              <a:rPr lang="en-US" altLang="zh-CN" dirty="0"/>
              <a:t>(</a:t>
            </a:r>
            <a:r>
              <a:rPr lang="en-US" altLang="zh-CN" kern="100" dirty="0">
                <a:ea typeface="宋体" panose="02010600030101010101" pitchFamily="2" charset="-122"/>
                <a:cs typeface="宋体" panose="02010600030101010101" pitchFamily="2" charset="-122"/>
              </a:rPr>
              <a:t>distributed)</a:t>
            </a:r>
            <a:r>
              <a:rPr lang="zh-CN" altLang="en-US" dirty="0"/>
              <a:t>表示</a:t>
            </a:r>
            <a:endParaRPr lang="en-US" altLang="zh-CN" dirty="0"/>
          </a:p>
          <a:p>
            <a:pPr lvl="1"/>
            <a:r>
              <a:rPr lang="zh-CN" altLang="en-US" dirty="0"/>
              <a:t>压缩、低维、稠密向量</a:t>
            </a:r>
            <a:endParaRPr lang="en-US" altLang="zh-CN" dirty="0"/>
          </a:p>
          <a:p>
            <a:pPr lvl="1"/>
            <a:r>
              <a:rPr lang="zh-CN" altLang="en-US" dirty="0"/>
              <a:t>用</a:t>
            </a:r>
            <a:r>
              <a:rPr lang="en-US" altLang="zh-CN" dirty="0"/>
              <a:t>O(N)</a:t>
            </a:r>
            <a:r>
              <a:rPr lang="zh-CN" altLang="en-US" dirty="0"/>
              <a:t>个参数表示</a:t>
            </a:r>
            <a:r>
              <a:rPr lang="en-US" altLang="zh-CN" dirty="0"/>
              <a:t> O(2</a:t>
            </a:r>
            <a:r>
              <a:rPr lang="en-US" altLang="zh-CN" baseline="30000" dirty="0"/>
              <a:t>k</a:t>
            </a:r>
            <a:r>
              <a:rPr lang="en-US" altLang="zh-CN" dirty="0"/>
              <a:t>)</a:t>
            </a:r>
            <a:r>
              <a:rPr lang="zh-CN" altLang="en-US" dirty="0"/>
              <a:t>区间</a:t>
            </a:r>
            <a:endParaRPr lang="en-US" altLang="zh-CN" dirty="0"/>
          </a:p>
          <a:p>
            <a:pPr lvl="2"/>
            <a:r>
              <a:rPr lang="en-US" altLang="zh-CN" sz="2000" dirty="0"/>
              <a:t>k</a:t>
            </a:r>
            <a:r>
              <a:rPr lang="zh-CN" altLang="en-US" sz="2000" dirty="0"/>
              <a:t>为非</a:t>
            </a:r>
            <a:r>
              <a:rPr lang="en-US" altLang="zh-CN" sz="2000" dirty="0"/>
              <a:t>0</a:t>
            </a:r>
            <a:r>
              <a:rPr lang="zh-CN" altLang="en-US" sz="2000" dirty="0"/>
              <a:t>参数，</a:t>
            </a:r>
            <a:r>
              <a:rPr lang="en-US" altLang="zh-CN" sz="2000" dirty="0"/>
              <a:t>k&lt;N</a:t>
            </a:r>
          </a:p>
        </p:txBody>
      </p:sp>
      <p:graphicFrame>
        <p:nvGraphicFramePr>
          <p:cNvPr id="4" name="Table 3"/>
          <p:cNvGraphicFramePr>
            <a:graphicFrameLocks noGrp="1"/>
          </p:cNvGraphicFramePr>
          <p:nvPr>
            <p:extLst>
              <p:ext uri="{D42A27DB-BD31-4B8C-83A1-F6EECF244321}">
                <p14:modId xmlns:p14="http://schemas.microsoft.com/office/powerpoint/2010/main" val="3013971620"/>
              </p:ext>
            </p:extLst>
          </p:nvPr>
        </p:nvGraphicFramePr>
        <p:xfrm>
          <a:off x="5943600" y="1295400"/>
          <a:ext cx="4648200" cy="2034604"/>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局部表示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分布式表示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1508"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extLst>
      <p:ext uri="{BB962C8B-B14F-4D97-AF65-F5344CB8AC3E}">
        <p14:creationId xmlns:p14="http://schemas.microsoft.com/office/powerpoint/2010/main" val="1193476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1" y="2514601"/>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1981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57956"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传统的特征提取</a:t>
            </a:r>
          </a:p>
        </p:txBody>
      </p:sp>
      <p:sp>
        <p:nvSpPr>
          <p:cNvPr id="3" name="Content Placeholder 2"/>
          <p:cNvSpPr>
            <a:spLocks noGrp="1"/>
          </p:cNvSpPr>
          <p:nvPr>
            <p:ph sz="quarter" idx="1"/>
          </p:nvPr>
        </p:nvSpPr>
        <p:spPr/>
        <p:txBody>
          <a:bodyPr/>
          <a:lstStyle/>
          <a:p>
            <a:r>
              <a:rPr lang="zh-CN" altLang="en-US" dirty="0"/>
              <a:t>特征提取</a:t>
            </a:r>
            <a:endParaRPr lang="en-US" altLang="zh-CN" dirty="0"/>
          </a:p>
          <a:p>
            <a:pPr lvl="1"/>
            <a:r>
              <a:rPr lang="zh-CN" altLang="en-US" dirty="0"/>
              <a:t>线性投影（子空间）</a:t>
            </a:r>
            <a:endParaRPr lang="en-US" altLang="zh-CN" dirty="0"/>
          </a:p>
          <a:p>
            <a:pPr lvl="2"/>
            <a:r>
              <a:rPr lang="en-US" altLang="zh-CN" dirty="0"/>
              <a:t>PCA</a:t>
            </a:r>
            <a:r>
              <a:rPr lang="zh-CN" altLang="en-US" dirty="0"/>
              <a:t>、</a:t>
            </a:r>
            <a:r>
              <a:rPr lang="en-US" altLang="zh-CN" dirty="0"/>
              <a:t>LDA</a:t>
            </a:r>
          </a:p>
          <a:p>
            <a:pPr lvl="1"/>
            <a:r>
              <a:rPr lang="zh-CN" altLang="en-US" dirty="0"/>
              <a:t>非线性嵌入</a:t>
            </a:r>
            <a:endParaRPr lang="en-US" altLang="zh-CN" dirty="0"/>
          </a:p>
          <a:p>
            <a:pPr lvl="2"/>
            <a:r>
              <a:rPr lang="en-US" altLang="zh-CN" dirty="0"/>
              <a:t>LLE</a:t>
            </a:r>
            <a:r>
              <a:rPr lang="zh-CN" altLang="en-US" dirty="0"/>
              <a:t>、</a:t>
            </a:r>
            <a:r>
              <a:rPr lang="en-US" altLang="zh-CN" dirty="0" err="1"/>
              <a:t>Isomap</a:t>
            </a:r>
            <a:r>
              <a:rPr lang="zh-CN" altLang="en-US" dirty="0"/>
              <a:t>、谱方法</a:t>
            </a:r>
            <a:endParaRPr lang="en-US" altLang="zh-CN" dirty="0"/>
          </a:p>
          <a:p>
            <a:pPr lvl="1"/>
            <a:r>
              <a:rPr lang="zh-CN" altLang="en-US" dirty="0"/>
              <a:t>自编码器</a:t>
            </a:r>
            <a:endParaRPr lang="en-US" altLang="zh-CN" dirty="0"/>
          </a:p>
          <a:p>
            <a:pPr lvl="1"/>
            <a:endParaRPr lang="en-US" altLang="zh-CN" dirty="0"/>
          </a:p>
          <a:p>
            <a:r>
              <a:rPr lang="zh-CN" altLang="en-US" dirty="0"/>
              <a:t>特征提取</a:t>
            </a:r>
            <a:r>
              <a:rPr lang="en-US" altLang="zh-CN" dirty="0"/>
              <a:t>VS</a:t>
            </a:r>
            <a:r>
              <a:rPr lang="zh-CN" altLang="en-US" dirty="0"/>
              <a:t>表示学习</a:t>
            </a:r>
            <a:endParaRPr lang="en-US" altLang="zh-CN" dirty="0"/>
          </a:p>
          <a:p>
            <a:pPr lvl="1"/>
            <a:r>
              <a:rPr lang="zh-CN" altLang="en-US" dirty="0"/>
              <a:t>特征提取：基于任务或先验对去除无用特征</a:t>
            </a:r>
            <a:endParaRPr lang="en-US" altLang="zh-CN" dirty="0"/>
          </a:p>
          <a:p>
            <a:pPr lvl="1"/>
            <a:r>
              <a:rPr lang="zh-CN" altLang="en-US" dirty="0"/>
              <a:t>表示学习：通过深度模型学习高层语义特征</a:t>
            </a:r>
            <a:endParaRPr lang="en-US" altLang="zh-CN" dirty="0"/>
          </a:p>
          <a:p>
            <a:endParaRPr lang="en-US" altLang="zh-CN" dirty="0"/>
          </a:p>
        </p:txBody>
      </p:sp>
    </p:spTree>
    <p:custDataLst>
      <p:tags r:id="rId1"/>
    </p:custDataLst>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sz="quarter"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6428" y="3666310"/>
            <a:ext cx="8224372" cy="1344421"/>
          </a:xfrm>
          <a:prstGeom prst="rect">
            <a:avLst/>
          </a:prstGeom>
        </p:spPr>
      </p:pic>
    </p:spTree>
    <p:extLst>
      <p:ext uri="{BB962C8B-B14F-4D97-AF65-F5344CB8AC3E}">
        <p14:creationId xmlns:p14="http://schemas.microsoft.com/office/powerpoint/2010/main" val="400718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表示学习与深度学习</a:t>
            </a:r>
          </a:p>
        </p:txBody>
      </p:sp>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1828800" y="1752601"/>
            <a:ext cx="8229600" cy="3940175"/>
          </a:xfrm>
        </p:spPr>
      </p:pic>
    </p:spTree>
    <p:extLst>
      <p:ext uri="{BB962C8B-B14F-4D97-AF65-F5344CB8AC3E}">
        <p14:creationId xmlns:p14="http://schemas.microsoft.com/office/powerpoint/2010/main" val="1649159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mc:Choice xmlns:a14="http://schemas.microsoft.com/office/drawing/2010/main" Requires="a14">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sp>
        <p:nvSpPr>
          <p:cNvPr id="12" name="文本框 11"/>
          <p:cNvSpPr txBox="1"/>
          <p:nvPr/>
        </p:nvSpPr>
        <p:spPr>
          <a:xfrm>
            <a:off x="7988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8131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mc:Choice xmlns:a14="http://schemas.microsoft.com/office/drawing/2010/main" Requires="a14">
          <p:sp>
            <p:nvSpPr>
              <p:cNvPr id="14" name="矩形 13"/>
              <p:cNvSpPr/>
              <p:nvPr/>
            </p:nvSpPr>
            <p:spPr>
              <a:xfrm>
                <a:off x="2209800" y="5633660"/>
                <a:ext cx="8382000" cy="404983"/>
              </a:xfrm>
              <a:prstGeom prst="rect">
                <a:avLst/>
              </a:prstGeom>
            </p:spPr>
            <p:txBody>
              <a:bodyPr wrap="square">
                <a:spAutoFit/>
              </a:bodyPr>
              <a:lstStyle/>
              <a:p>
                <a:pPr lvl="0"/>
                <a:r>
                  <a:rPr lang="zh-CN" altLang="en-US" dirty="0">
                    <a:solidFill>
                      <a:schemeClr val="tx1"/>
                    </a:solidFill>
                    <a:latin typeface="Cambria Math" panose="02040503050406030204" pitchFamily="18" charset="0"/>
                  </a:rPr>
                  <a:t>当</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oMath>
                </a14:m>
                <a:r>
                  <a:rPr lang="zh-CN" altLang="en-US" dirty="0">
                    <a:latin typeface="Cambria Math" panose="02040503050406030204" pitchFamily="18" charset="0"/>
                  </a:rPr>
                  <a:t>连续时，  比如</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𝜎</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𝑊</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en-US" altLang="zh-CN" i="1" baseline="30000">
                            <a:solidFill>
                              <a:schemeClr val="tx1"/>
                            </a:solidFill>
                            <a:latin typeface="Cambria Math" panose="02040503050406030204" pitchFamily="18" charset="0"/>
                            <a:ea typeface="Cambria Math" panose="02040503050406030204" pitchFamily="18" charset="0"/>
                          </a:rPr>
                          <m:t>-</m:t>
                        </m:r>
                        <m:r>
                          <a:rPr lang="en-US" altLang="zh-CN" i="1" baseline="30000">
                            <a:solidFill>
                              <a:schemeClr val="tx1"/>
                            </a:solidFill>
                            <a:latin typeface="Cambria Math" panose="02040503050406030204" pitchFamily="18" charset="0"/>
                            <a:ea typeface="Cambria Math" panose="02040503050406030204" pitchFamily="18" charset="0"/>
                          </a:rPr>
                          <m:t>1</m:t>
                        </m:r>
                        <m:d>
                          <m:dPr>
                            <m:ctrlPr>
                              <a:rPr lang="pt-BR" altLang="zh-CN"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𝑥</m:t>
                            </m:r>
                          </m:e>
                        </m:d>
                      </m:e>
                    </m:d>
                  </m:oMath>
                </a14:m>
                <a:r>
                  <a:rPr lang="zh-CN" altLang="en-US" dirty="0">
                    <a:solidFill>
                      <a:schemeClr val="tx1"/>
                    </a:solidFill>
                    <a:latin typeface="Cambria Math" panose="02040503050406030204" pitchFamily="18" charset="0"/>
                    <a:ea typeface="Cambria Math" panose="02040503050406030204" pitchFamily="18" charset="0"/>
                  </a:rPr>
                  <a:t>，</a:t>
                </a:r>
                <a:r>
                  <a:rPr lang="zh-CN" altLang="en-US" dirty="0">
                    <a:latin typeface="Cambria Math" panose="02040503050406030204" pitchFamily="18" charset="0"/>
                  </a:rPr>
                  <a:t>这个复合函数称为</a:t>
                </a:r>
                <a:r>
                  <a:rPr lang="zh-CN" altLang="en-US" dirty="0">
                    <a:solidFill>
                      <a:srgbClr val="FF0000"/>
                    </a:solidFill>
                    <a:latin typeface="Cambria Math" panose="02040503050406030204" pitchFamily="18" charset="0"/>
                  </a:rPr>
                  <a:t>神经网络</a:t>
                </a:r>
                <a:r>
                  <a:rPr lang="zh-CN" altLang="en-US" dirty="0">
                    <a:solidFill>
                      <a:schemeClr val="tx1"/>
                    </a:solidFill>
                    <a:latin typeface="Cambria Math" panose="02040503050406030204" pitchFamily="18" charset="0"/>
                  </a:rPr>
                  <a:t>。</a:t>
                </a:r>
                <a:endParaRPr lang="en-US" altLang="zh-CN" dirty="0">
                  <a:solidFill>
                    <a:schemeClr val="tx1"/>
                  </a:solidFill>
                  <a:latin typeface="Cambria Math" panose="02040503050406030204" pitchFamily="18" charset="0"/>
                  <a:ea typeface="Cambria Math" panose="020405030504060302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2209800" y="5633660"/>
                <a:ext cx="8382000" cy="404983"/>
              </a:xfrm>
              <a:prstGeom prst="rect">
                <a:avLst/>
              </a:prstGeom>
              <a:blipFill>
                <a:blip r:embed="rId10"/>
                <a:stretch>
                  <a:fillRect l="-655" t="-7463" b="-208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962400" y="5105400"/>
                <a:ext cx="3675814" cy="369332"/>
              </a:xfrm>
              <a:prstGeom prst="rect">
                <a:avLst/>
              </a:prstGeom>
            </p:spPr>
            <p:txBody>
              <a:bodyPr wrap="none">
                <a:spAutoFit/>
              </a:bodyPr>
              <a:lstStyle/>
              <a:p>
                <a:pPr lvl="0"/>
                <a14:m>
                  <m:oMath xmlns:m="http://schemas.openxmlformats.org/officeDocument/2006/math">
                    <m:r>
                      <a:rPr lang="pt-BR" altLang="zh-CN" smtClean="0">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zh-CN" altLang="en-US" i="1">
                        <a:solidFill>
                          <a:schemeClr val="tx1"/>
                        </a:solidFill>
                        <a:latin typeface="Cambria Math" panose="02040503050406030204" pitchFamily="18" charset="0"/>
                        <a:ea typeface="Cambria Math" panose="02040503050406030204" pitchFamily="18" charset="0"/>
                      </a:rPr>
                      <m:t>为</m:t>
                    </m:r>
                  </m:oMath>
                </a14:m>
                <a:r>
                  <a:rPr lang="zh-CN" altLang="en-US" dirty="0">
                    <a:solidFill>
                      <a:schemeClr val="tx1"/>
                    </a:solidFill>
                    <a:latin typeface="Cambria Math" panose="02040503050406030204" pitchFamily="18" charset="0"/>
                  </a:rPr>
                  <a:t>非线性函数，不一定连续。</a:t>
                </a:r>
                <a:endParaRPr lang="en-US" altLang="zh-CN" dirty="0">
                  <a:solidFill>
                    <a:schemeClr val="tx1"/>
                  </a:solidFill>
                  <a:latin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3962400" y="5105400"/>
                <a:ext cx="3675814" cy="369332"/>
              </a:xfrm>
              <a:prstGeom prst="rect">
                <a:avLst/>
              </a:prstGeom>
              <a:blipFill>
                <a:blip r:embed="rId11"/>
                <a:stretch>
                  <a:fillRect l="-498" t="-8333" r="-829" b="-2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1754476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2265988" y="1219201"/>
            <a:ext cx="7660024" cy="4937125"/>
          </a:xfrm>
        </p:spPr>
      </p:pic>
      <p:sp>
        <p:nvSpPr>
          <p:cNvPr id="5" name="矩形 4"/>
          <p:cNvSpPr/>
          <p:nvPr/>
        </p:nvSpPr>
        <p:spPr>
          <a:xfrm>
            <a:off x="6096000" y="4495801"/>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7772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4953000" y="512782"/>
            <a:ext cx="2416046" cy="369332"/>
          </a:xfrm>
          <a:prstGeom prst="rect">
            <a:avLst/>
          </a:prstGeom>
        </p:spPr>
        <p:txBody>
          <a:bodyPr wrap="none">
            <a:spAutoFit/>
          </a:bodyPr>
          <a:lstStyle/>
          <a:p>
            <a:r>
              <a:rPr lang="zh-CN" altLang="en-US" dirty="0"/>
              <a:t>人脑有860亿个神经元</a:t>
            </a:r>
          </a:p>
        </p:txBody>
      </p:sp>
    </p:spTree>
    <p:extLst>
      <p:ext uri="{BB962C8B-B14F-4D97-AF65-F5344CB8AC3E}">
        <p14:creationId xmlns:p14="http://schemas.microsoft.com/office/powerpoint/2010/main" val="156446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关于本课程</a:t>
            </a:r>
          </a:p>
        </p:txBody>
      </p:sp>
      <p:sp>
        <p:nvSpPr>
          <p:cNvPr id="5" name="内容占位符 4"/>
          <p:cNvSpPr>
            <a:spLocks noGrp="1"/>
          </p:cNvSpPr>
          <p:nvPr>
            <p:ph sz="quarter" idx="1"/>
          </p:nvPr>
        </p:nvSpPr>
        <p:spPr/>
        <p:txBody>
          <a:bodyPr/>
          <a:lstStyle/>
          <a:p>
            <a:r>
              <a:rPr lang="zh-CN" altLang="en-US" dirty="0"/>
              <a:t>人工智能的一个子领域</a:t>
            </a:r>
            <a:endParaRPr lang="en-US" altLang="zh-CN" dirty="0"/>
          </a:p>
          <a:p>
            <a:pPr lvl="1"/>
            <a:r>
              <a:rPr lang="zh-CN" altLang="en-US" sz="2000" dirty="0"/>
              <a:t>神经网络：一种以（人工）神经元为基本单元的模型</a:t>
            </a:r>
            <a:endParaRPr lang="en-US" altLang="zh-CN" sz="2000" dirty="0"/>
          </a:p>
          <a:p>
            <a:pPr lvl="1"/>
            <a:r>
              <a:rPr lang="zh-CN" altLang="en-US" sz="2000" dirty="0"/>
              <a:t>深度学习：一类机器学习问题，主要解决</a:t>
            </a:r>
            <a:r>
              <a:rPr lang="zh-CN" altLang="en-US" sz="2000" dirty="0">
                <a:solidFill>
                  <a:srgbClr val="FF0000"/>
                </a:solidFill>
              </a:rPr>
              <a:t>贡献度分配问题</a:t>
            </a:r>
            <a:r>
              <a:rPr lang="zh-CN" altLang="en-US" sz="2000" dirty="0">
                <a:solidFill>
                  <a:schemeClr val="tx1"/>
                </a:solidFill>
              </a:rPr>
              <a:t>。</a:t>
            </a:r>
            <a:endParaRPr lang="zh-CN" altLang="en-US" dirty="0">
              <a:solidFill>
                <a:srgbClr val="FF0000"/>
              </a:solidFill>
            </a:endParaRPr>
          </a:p>
        </p:txBody>
      </p:sp>
      <p:graphicFrame>
        <p:nvGraphicFramePr>
          <p:cNvPr id="6" name="内容占位符 3"/>
          <p:cNvGraphicFramePr>
            <a:graphicFrameLocks/>
          </p:cNvGraphicFramePr>
          <p:nvPr>
            <p:extLst>
              <p:ext uri="{D42A27DB-BD31-4B8C-83A1-F6EECF244321}">
                <p14:modId xmlns:p14="http://schemas.microsoft.com/office/powerpoint/2010/main" val="4029432210"/>
              </p:ext>
            </p:extLst>
          </p:nvPr>
        </p:nvGraphicFramePr>
        <p:xfrm>
          <a:off x="3810000" y="3124200"/>
          <a:ext cx="4191000" cy="272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74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神经网络如何学习？</a:t>
            </a:r>
          </a:p>
        </p:txBody>
      </p:sp>
      <p:sp>
        <p:nvSpPr>
          <p:cNvPr id="3" name="内容占位符 2"/>
          <p:cNvSpPr>
            <a:spLocks noGrp="1"/>
          </p:cNvSpPr>
          <p:nvPr>
            <p:ph sz="quarter" idx="1"/>
          </p:nvPr>
        </p:nvSpPr>
        <p:spPr/>
        <p:txBody>
          <a:bodyPr/>
          <a:lstStyle/>
          <a:p>
            <a:r>
              <a:rPr lang="zh-CN" altLang="en-US" dirty="0"/>
              <a:t>赫布法则</a:t>
            </a:r>
            <a:r>
              <a:rPr lang="en-US" altLang="zh-CN" dirty="0"/>
              <a:t> Hebb's Rule</a:t>
            </a:r>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a:p>
            <a:pPr marL="205978"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978"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
        <p:nvSpPr>
          <p:cNvPr id="5" name="矩形 4"/>
          <p:cNvSpPr/>
          <p:nvPr/>
        </p:nvSpPr>
        <p:spPr>
          <a:xfrm>
            <a:off x="1905000" y="4876800"/>
            <a:ext cx="8382000"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人脑有两种记忆：</a:t>
            </a:r>
            <a:r>
              <a:rPr lang="zh-CN" altLang="en-US" dirty="0">
                <a:solidFill>
                  <a:srgbClr val="FF0000"/>
                </a:solidFill>
              </a:rPr>
              <a:t>长期记忆</a:t>
            </a:r>
            <a:r>
              <a:rPr lang="zh-CN" altLang="en-US" dirty="0"/>
              <a:t>和</a:t>
            </a:r>
            <a:r>
              <a:rPr lang="zh-CN" altLang="en-US" dirty="0">
                <a:solidFill>
                  <a:srgbClr val="FF0000"/>
                </a:solidFill>
              </a:rPr>
              <a:t>短期记忆</a:t>
            </a:r>
            <a:r>
              <a:rPr lang="zh-CN" altLang="en-US" dirty="0"/>
              <a:t>。短期记忆持续时间不超过一分钟。如果一个经验重复足够的次数，此经验就可储存在长期记忆中。</a:t>
            </a:r>
            <a:endParaRPr lang="en-US" altLang="zh-CN" dirty="0"/>
          </a:p>
          <a:p>
            <a:pPr marL="285750" indent="-285750">
              <a:buFont typeface="Wingdings" panose="05000000000000000000" pitchFamily="2" charset="2"/>
              <a:buChar char="Ø"/>
            </a:pPr>
            <a:r>
              <a:rPr lang="zh-CN" altLang="en-US" dirty="0"/>
              <a:t>短期记忆转化为长期记忆的过程就称为</a:t>
            </a:r>
            <a:r>
              <a:rPr lang="zh-CN" altLang="en-US" dirty="0">
                <a:solidFill>
                  <a:srgbClr val="FF0000"/>
                </a:solidFill>
              </a:rPr>
              <a:t>凝固作用</a:t>
            </a:r>
            <a:r>
              <a:rPr lang="zh-CN" altLang="en-US" dirty="0"/>
              <a:t>。</a:t>
            </a:r>
            <a:endParaRPr lang="en-US" altLang="zh-CN" dirty="0"/>
          </a:p>
          <a:p>
            <a:pPr marL="285750" indent="-285750">
              <a:buFont typeface="Wingdings" panose="05000000000000000000" pitchFamily="2" charset="2"/>
              <a:buChar char="Ø"/>
            </a:pPr>
            <a:r>
              <a:rPr lang="zh-CN" altLang="en-US" dirty="0"/>
              <a:t>人脑中的海马区为大脑结构凝固作用的核心区域。</a:t>
            </a:r>
          </a:p>
        </p:txBody>
      </p:sp>
    </p:spTree>
    <p:custDataLst>
      <p:tags r:id="rId1"/>
    </p:custDataLst>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2667001" y="2819401"/>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6601" y="1447801"/>
            <a:ext cx="2693763" cy="2041117"/>
          </a:xfrm>
          <a:prstGeom prst="rect">
            <a:avLst/>
          </a:prstGeom>
        </p:spPr>
      </p:pic>
      <p:cxnSp>
        <p:nvCxnSpPr>
          <p:cNvPr id="6" name="直接箭头连接符 5"/>
          <p:cNvCxnSpPr/>
          <p:nvPr/>
        </p:nvCxnSpPr>
        <p:spPr>
          <a:xfrm flipV="1">
            <a:off x="6172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456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sz="quarter"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p>
          <a:p>
            <a:r>
              <a:rPr lang="zh-CN" altLang="en-US"/>
              <a:t>网络的拓扑结构</a:t>
            </a:r>
            <a:endParaRPr lang="en-US" altLang="zh-CN"/>
          </a:p>
          <a:p>
            <a:pPr lvl="1"/>
            <a:r>
              <a:rPr lang="zh-CN" altLang="en-US"/>
              <a:t>不同神经元之间的连接关系。</a:t>
            </a:r>
          </a:p>
          <a:p>
            <a:r>
              <a:rPr lang="zh-CN" altLang="en-US"/>
              <a:t>学习算法</a:t>
            </a:r>
            <a:endParaRPr lang="en-US" altLang="zh-CN"/>
          </a:p>
          <a:p>
            <a:pPr lvl="1"/>
            <a:r>
              <a:rPr lang="zh-CN" altLang="en-US"/>
              <a:t>通过训练数据来学习神经网络的参数。</a:t>
            </a:r>
            <a:endParaRPr lang="zh-CN" altLang="en-US" dirty="0"/>
          </a:p>
        </p:txBody>
      </p:sp>
    </p:spTree>
    <p:extLst>
      <p:ext uri="{BB962C8B-B14F-4D97-AF65-F5344CB8AC3E}">
        <p14:creationId xmlns:p14="http://schemas.microsoft.com/office/powerpoint/2010/main" val="1441844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p>
          <a:p>
            <a:endParaRPr lang="zh-CN" altLang="en-US" dirty="0"/>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688081"/>
            <a:ext cx="6221348" cy="2019353"/>
          </a:xfrm>
          <a:prstGeom prst="rect">
            <a:avLst/>
          </a:prstGeom>
        </p:spPr>
      </p:pic>
    </p:spTree>
    <p:extLst>
      <p:ext uri="{BB962C8B-B14F-4D97-AF65-F5344CB8AC3E}">
        <p14:creationId xmlns:p14="http://schemas.microsoft.com/office/powerpoint/2010/main" val="601965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mc:Choice xmlns:a14="http://schemas.microsoft.com/office/drawing/2010/main" Requires="a14">
          <p:sp>
            <p:nvSpPr>
              <p:cNvPr id="5" name="矩形 4"/>
              <p:cNvSpPr/>
              <p:nvPr/>
            </p:nvSpPr>
            <p:spPr>
              <a:xfrm>
                <a:off x="3588276" y="1278777"/>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3588276" y="1278777"/>
                <a:ext cx="3690177"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194462" y="1999328"/>
                <a:ext cx="2245551"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smtClean="0">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194462" y="1999328"/>
                <a:ext cx="2245551" cy="404983"/>
              </a:xfrm>
              <a:prstGeom prst="rect">
                <a:avLst/>
              </a:prstGeom>
              <a:blipFill>
                <a:blip r:embed="rId4"/>
                <a:stretch>
                  <a:fillRect b="-9091"/>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19686" y="2828935"/>
            <a:ext cx="4267200" cy="2440458"/>
          </a:xfrm>
          <a:prstGeom prst="rect">
            <a:avLst/>
          </a:prstGeom>
        </p:spPr>
      </p:pic>
    </p:spTree>
    <p:custDataLst>
      <p:tags r:id="rId1"/>
    </p:custDataLst>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indent="0" eaLnBrk="1" fontAlgn="auto" hangingPunct="1">
              <a:spcBef>
                <a:spcPts val="0"/>
              </a:spcBef>
              <a:spcAft>
                <a:spcPts val="0"/>
              </a:spcAft>
              <a:buClrTx/>
              <a:buSz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1000" y="1524001"/>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本框 6"/>
              <p:cNvSpPr txBox="1"/>
              <p:nvPr/>
            </p:nvSpPr>
            <p:spPr>
              <a:xfrm>
                <a:off x="4207330" y="4775783"/>
                <a:ext cx="3154582"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207330" y="4775783"/>
                <a:ext cx="3154582" cy="629852"/>
              </a:xfrm>
              <a:prstGeom prst="rect">
                <a:avLst/>
              </a:prstGeom>
              <a:blipFill>
                <a:blip r:embed="rId4"/>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3124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p>
        </p:txBody>
      </p:sp>
    </p:spTree>
    <p:custDataLst>
      <p:tags r:id="rId1"/>
    </p:custDataLst>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神经网络的发展大致经过五个阶段。</a:t>
            </a:r>
            <a:endParaRPr lang="en-US" altLang="zh-CN" sz="2400" dirty="0"/>
          </a:p>
          <a:p>
            <a:r>
              <a:rPr lang="zh-CN" altLang="en-US" sz="2400" dirty="0"/>
              <a:t>第一阶段：模型提出</a:t>
            </a:r>
            <a:endParaRPr lang="en-US" altLang="zh-CN" sz="2400" dirty="0"/>
          </a:p>
          <a:p>
            <a:pPr lvl="1"/>
            <a:r>
              <a:rPr lang="zh-CN" altLang="en-US" sz="2000" dirty="0"/>
              <a:t>在</a:t>
            </a:r>
            <a:r>
              <a:rPr lang="en-US" altLang="zh-CN" sz="2000" dirty="0"/>
              <a:t>1943</a:t>
            </a:r>
            <a:r>
              <a:rPr lang="zh-CN" altLang="en-US" sz="2000" dirty="0"/>
              <a:t>年，心理学家</a:t>
            </a:r>
            <a:r>
              <a:rPr lang="en-US" altLang="zh-CN" sz="2000" dirty="0"/>
              <a:t>Warren McCulloch</a:t>
            </a:r>
            <a:r>
              <a:rPr lang="zh-CN" altLang="en-US" sz="2000" dirty="0"/>
              <a:t>和数学家</a:t>
            </a:r>
            <a:r>
              <a:rPr lang="en-US" altLang="zh-CN" sz="2000" dirty="0"/>
              <a:t>Walter Pitts</a:t>
            </a:r>
            <a:r>
              <a:rPr lang="zh-CN" altLang="en-US" sz="2000" dirty="0"/>
              <a:t>和最早描述了一种理想化的人工神经网络，并构建了一种基于简单逻辑运算的计算机制。他们提出的神经网络模型称为</a:t>
            </a:r>
            <a:r>
              <a:rPr lang="en-US" altLang="zh-CN" sz="2000" dirty="0"/>
              <a:t>MP</a:t>
            </a:r>
            <a:r>
              <a:rPr lang="zh-CN" altLang="en-US" sz="2000" dirty="0"/>
              <a:t>模型。</a:t>
            </a:r>
            <a:endParaRPr lang="en-US" altLang="zh-CN" sz="2000" dirty="0"/>
          </a:p>
          <a:p>
            <a:pPr lvl="1"/>
            <a:r>
              <a:rPr lang="zh-CN" altLang="en-US" sz="2000" dirty="0"/>
              <a:t>阿兰</a:t>
            </a:r>
            <a:r>
              <a:rPr lang="en-US" altLang="zh-CN" sz="2000" dirty="0"/>
              <a:t>·</a:t>
            </a:r>
            <a:r>
              <a:rPr lang="zh-CN" altLang="en-US" sz="2000" dirty="0"/>
              <a:t>图灵在</a:t>
            </a:r>
            <a:r>
              <a:rPr lang="en-US" altLang="zh-CN" sz="2000" dirty="0"/>
              <a:t>1948</a:t>
            </a:r>
            <a:r>
              <a:rPr lang="zh-CN" altLang="en-US" sz="2000" dirty="0"/>
              <a:t>年的论文中描述了一种“</a:t>
            </a:r>
            <a:r>
              <a:rPr lang="en-US" altLang="zh-CN" sz="2000" dirty="0"/>
              <a:t>B</a:t>
            </a:r>
            <a:r>
              <a:rPr lang="zh-CN" altLang="en-US" sz="2000" dirty="0"/>
              <a:t>型图灵机”。</a:t>
            </a:r>
            <a:r>
              <a:rPr lang="en-US" altLang="zh-CN" sz="2000" dirty="0"/>
              <a:t>(</a:t>
            </a:r>
            <a:r>
              <a:rPr lang="zh-CN" altLang="en-US" sz="2000" dirty="0"/>
              <a:t>赫布型学习</a:t>
            </a:r>
            <a:r>
              <a:rPr lang="en-US" altLang="zh-CN" sz="2000" dirty="0"/>
              <a:t>)</a:t>
            </a:r>
          </a:p>
          <a:p>
            <a:pPr lvl="1"/>
            <a:r>
              <a:rPr lang="en-US" altLang="zh-CN" sz="2000" dirty="0"/>
              <a:t>1951</a:t>
            </a:r>
            <a:r>
              <a:rPr lang="zh-CN" altLang="en-US" sz="2000" dirty="0"/>
              <a:t>年，</a:t>
            </a:r>
            <a:r>
              <a:rPr lang="en-US" altLang="zh-CN" sz="2000" dirty="0"/>
              <a:t>McCulloch</a:t>
            </a:r>
            <a:r>
              <a:rPr lang="zh-CN" altLang="en-US" sz="2000" dirty="0"/>
              <a:t>和</a:t>
            </a:r>
            <a:r>
              <a:rPr lang="en-US" altLang="zh-CN" sz="2000" dirty="0"/>
              <a:t>Pitts</a:t>
            </a:r>
            <a:r>
              <a:rPr lang="zh-CN" altLang="en-US" sz="2000" dirty="0"/>
              <a:t>的学生</a:t>
            </a:r>
            <a:r>
              <a:rPr lang="en-US" altLang="zh-CN" sz="2000" dirty="0"/>
              <a:t>Marvin Minsky</a:t>
            </a:r>
            <a:r>
              <a:rPr lang="zh-CN" altLang="en-US" sz="2000" dirty="0"/>
              <a:t>建造了第一台神经网络机，称为</a:t>
            </a:r>
            <a:r>
              <a:rPr lang="en-US" altLang="zh-CN" sz="2000" dirty="0"/>
              <a:t>SNARC</a:t>
            </a:r>
            <a:r>
              <a:rPr lang="zh-CN" altLang="en-US" sz="2000" dirty="0"/>
              <a:t>。</a:t>
            </a:r>
            <a:endParaRPr lang="en-US" altLang="zh-CN" sz="2000" dirty="0"/>
          </a:p>
          <a:p>
            <a:pPr lvl="1"/>
            <a:r>
              <a:rPr lang="en-US" altLang="zh-CN" sz="2000" dirty="0"/>
              <a:t>Rosenblatt [1958]</a:t>
            </a:r>
            <a:r>
              <a:rPr lang="zh-CN" altLang="en-US" sz="2000" dirty="0"/>
              <a:t>最早提出可以模拟人类感知能力的神经网络模型，并称之为感知器（</a:t>
            </a:r>
            <a:r>
              <a:rPr lang="en-US" altLang="zh-CN" sz="2000" dirty="0"/>
              <a:t>Perceptron</a:t>
            </a:r>
            <a:r>
              <a:rPr lang="zh-CN" altLang="en-US" sz="2000" dirty="0"/>
              <a:t>），并提出了一种接近于人类学习过程（迭代、试错）的学习算法。</a:t>
            </a:r>
          </a:p>
        </p:txBody>
      </p:sp>
    </p:spTree>
    <p:extLst>
      <p:ext uri="{BB962C8B-B14F-4D97-AF65-F5344CB8AC3E}">
        <p14:creationId xmlns:p14="http://schemas.microsoft.com/office/powerpoint/2010/main" val="1774110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第二阶段：冰河期</a:t>
            </a:r>
            <a:endParaRPr lang="en-US" altLang="zh-CN" sz="2400" dirty="0"/>
          </a:p>
          <a:p>
            <a:pPr lvl="1"/>
            <a:r>
              <a:rPr lang="en-US" altLang="zh-CN" sz="2000" dirty="0"/>
              <a:t>1969</a:t>
            </a:r>
            <a:r>
              <a:rPr lang="zh-CN" altLang="en-US" sz="2000" dirty="0"/>
              <a:t>年，</a:t>
            </a:r>
            <a:r>
              <a:rPr lang="en-US" altLang="zh-CN" sz="2000" dirty="0"/>
              <a:t>Marvin Minsky</a:t>
            </a:r>
            <a:r>
              <a:rPr lang="zh-CN" altLang="en-US" sz="2000" dirty="0"/>
              <a:t>出版</a:t>
            </a:r>
            <a:r>
              <a:rPr lang="en-US" altLang="zh-CN" sz="2000" dirty="0"/>
              <a:t>《</a:t>
            </a:r>
            <a:r>
              <a:rPr lang="zh-CN" altLang="en-US" sz="2000" dirty="0"/>
              <a:t>感知机</a:t>
            </a:r>
            <a:r>
              <a:rPr lang="en-US" altLang="zh-CN" sz="2000" dirty="0"/>
              <a:t>》</a:t>
            </a:r>
            <a:r>
              <a:rPr lang="zh-CN" altLang="en-US" sz="2000" dirty="0"/>
              <a:t>一书，书中论断直接将神经网络打入冷宫，导致神经网络十多年的“冰河期”。他们发现了神经网络的两个关键问题。</a:t>
            </a:r>
            <a:endParaRPr lang="en-US" altLang="zh-CN" sz="2000" dirty="0"/>
          </a:p>
          <a:p>
            <a:pPr lvl="2"/>
            <a:r>
              <a:rPr lang="zh-CN" altLang="en-US" sz="2000" dirty="0"/>
              <a:t>第一是基本感知机无法处理异或回路。</a:t>
            </a:r>
            <a:endParaRPr lang="en-US" altLang="zh-CN" sz="2000" dirty="0"/>
          </a:p>
          <a:p>
            <a:pPr lvl="2"/>
            <a:r>
              <a:rPr lang="zh-CN" altLang="en-US" sz="2000" dirty="0"/>
              <a:t>第二个重要的问题是电脑没有足够的能力来处理大型神经网络所需要的很长的计算时间。</a:t>
            </a:r>
            <a:endParaRPr lang="en-US" altLang="zh-CN" sz="2000" dirty="0"/>
          </a:p>
          <a:p>
            <a:pPr lvl="1"/>
            <a:r>
              <a:rPr lang="en-US" altLang="zh-CN" sz="2000" dirty="0"/>
              <a:t>1974</a:t>
            </a:r>
            <a:r>
              <a:rPr lang="zh-CN" altLang="en-US" sz="2000" dirty="0"/>
              <a:t>年，哈佛大学的</a:t>
            </a:r>
            <a:r>
              <a:rPr lang="en-US" altLang="zh-CN" sz="2000" dirty="0"/>
              <a:t>Paul </a:t>
            </a:r>
            <a:r>
              <a:rPr lang="en-US" altLang="zh-CN" sz="2000" dirty="0" err="1"/>
              <a:t>Webos</a:t>
            </a:r>
            <a:r>
              <a:rPr lang="zh-CN" altLang="en-US" sz="2000" dirty="0"/>
              <a:t>发明</a:t>
            </a:r>
            <a:r>
              <a:rPr lang="zh-CN" altLang="en-US" sz="2000" dirty="0">
                <a:solidFill>
                  <a:srgbClr val="FF0000"/>
                </a:solidFill>
              </a:rPr>
              <a:t>反向传播算法</a:t>
            </a:r>
            <a:r>
              <a:rPr lang="zh-CN" altLang="en-US" sz="2000" dirty="0"/>
              <a:t>，但当时未受到应有的重视。</a:t>
            </a:r>
            <a:endParaRPr lang="en-US" altLang="zh-CN" sz="2000" dirty="0"/>
          </a:p>
          <a:p>
            <a:pPr lvl="1"/>
            <a:r>
              <a:rPr lang="en-US" altLang="zh-CN" sz="2000" dirty="0"/>
              <a:t>1980</a:t>
            </a:r>
            <a:r>
              <a:rPr lang="zh-CN" altLang="en-US" sz="2000" dirty="0"/>
              <a:t>年，</a:t>
            </a:r>
            <a:r>
              <a:rPr lang="en-US" altLang="zh-CN" sz="2000" dirty="0" err="1"/>
              <a:t>Kunihiko</a:t>
            </a:r>
            <a:r>
              <a:rPr lang="en-US" altLang="zh-CN" sz="2000" dirty="0"/>
              <a:t> Fukushima</a:t>
            </a:r>
            <a:r>
              <a:rPr lang="zh-CN" altLang="en-US" sz="2000" dirty="0"/>
              <a:t>（福岛邦彦）提出了一种带卷积和子采样操作的多层神经网络：新知机（</a:t>
            </a:r>
            <a:r>
              <a:rPr lang="en-US" altLang="zh-CN" sz="2000" dirty="0" err="1"/>
              <a:t>Neocognitron</a:t>
            </a:r>
            <a:r>
              <a:rPr lang="zh-CN" altLang="en-US" sz="2000" dirty="0"/>
              <a:t>）</a:t>
            </a:r>
          </a:p>
        </p:txBody>
      </p:sp>
    </p:spTree>
    <p:extLst>
      <p:ext uri="{BB962C8B-B14F-4D97-AF65-F5344CB8AC3E}">
        <p14:creationId xmlns:p14="http://schemas.microsoft.com/office/powerpoint/2010/main" val="4123117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第三阶段：反向传播算法引起的复兴</a:t>
            </a:r>
            <a:endParaRPr lang="en-US" altLang="zh-CN" sz="2400" dirty="0"/>
          </a:p>
          <a:p>
            <a:pPr lvl="1"/>
            <a:r>
              <a:rPr lang="en-US" altLang="zh-CN" sz="2000" dirty="0"/>
              <a:t>1983</a:t>
            </a:r>
            <a:r>
              <a:rPr lang="zh-CN" altLang="en-US" sz="2000" dirty="0"/>
              <a:t>年，加州理工学院的物理学家</a:t>
            </a:r>
            <a:r>
              <a:rPr lang="en-US" altLang="zh-CN" sz="2000" dirty="0"/>
              <a:t>John Hopfield</a:t>
            </a:r>
            <a:r>
              <a:rPr lang="zh-CN" altLang="en-US" sz="2000" dirty="0"/>
              <a:t>对神经网络引入能量函数的概念，并提出了用于联想记忆和优化计算的网络（称为</a:t>
            </a:r>
            <a:r>
              <a:rPr lang="en-US" altLang="zh-CN" sz="2000" dirty="0"/>
              <a:t>Hopfield</a:t>
            </a:r>
            <a:r>
              <a:rPr lang="zh-CN" altLang="en-US" sz="2000" dirty="0"/>
              <a:t>网络），在旅行商问题上获得当时最好结果，引起轰动。</a:t>
            </a:r>
            <a:endParaRPr lang="en-US" altLang="zh-CN" sz="2000" dirty="0"/>
          </a:p>
          <a:p>
            <a:pPr lvl="1"/>
            <a:r>
              <a:rPr lang="en-US" altLang="zh-CN" sz="2000" dirty="0"/>
              <a:t>1984</a:t>
            </a:r>
            <a:r>
              <a:rPr lang="zh-CN" altLang="en-US" sz="2000" dirty="0"/>
              <a:t>年，</a:t>
            </a:r>
            <a:r>
              <a:rPr lang="en-US" altLang="zh-CN" sz="2000" dirty="0"/>
              <a:t>Geoffrey Hinton</a:t>
            </a:r>
            <a:r>
              <a:rPr lang="zh-CN" altLang="en-US" sz="2000" dirty="0"/>
              <a:t>提出一种随机化版本的</a:t>
            </a:r>
            <a:r>
              <a:rPr lang="en-US" altLang="zh-CN" sz="2000" dirty="0"/>
              <a:t>Hopfield</a:t>
            </a:r>
            <a:r>
              <a:rPr lang="zh-CN" altLang="en-US" sz="2000" dirty="0"/>
              <a:t>网络，即玻尔兹曼机。</a:t>
            </a:r>
            <a:endParaRPr lang="en-US" altLang="zh-CN" sz="2000" dirty="0"/>
          </a:p>
          <a:p>
            <a:pPr lvl="1"/>
            <a:r>
              <a:rPr lang="en-US" altLang="zh-CN" sz="2000" dirty="0"/>
              <a:t>1986</a:t>
            </a:r>
            <a:r>
              <a:rPr lang="zh-CN" altLang="en-US" sz="2000" dirty="0"/>
              <a:t>年， </a:t>
            </a:r>
            <a:r>
              <a:rPr lang="en-US" altLang="zh-CN" sz="2000" dirty="0"/>
              <a:t>David </a:t>
            </a:r>
            <a:r>
              <a:rPr lang="en-US" altLang="zh-CN" sz="2000" dirty="0" err="1"/>
              <a:t>Rumelhart</a:t>
            </a:r>
            <a:r>
              <a:rPr lang="zh-CN" altLang="en-US" sz="2000" dirty="0"/>
              <a:t>和</a:t>
            </a:r>
            <a:r>
              <a:rPr lang="en-US" altLang="zh-CN" sz="2000" dirty="0"/>
              <a:t>James McClelland</a:t>
            </a:r>
            <a:r>
              <a:rPr lang="zh-CN" altLang="en-US" sz="2000" dirty="0"/>
              <a:t>对于联结主义在计算机模拟神经活动中的应用提供了全面的论述，并重新发明了反向传播算法。</a:t>
            </a:r>
            <a:endParaRPr lang="en-US" altLang="zh-CN" sz="2000" dirty="0"/>
          </a:p>
          <a:p>
            <a:pPr lvl="1"/>
            <a:r>
              <a:rPr lang="en-US" altLang="zh-CN" sz="2000" dirty="0"/>
              <a:t>Geoffrey Hinton[1986]</a:t>
            </a:r>
            <a:r>
              <a:rPr lang="zh-CN" altLang="en-US" sz="2000" dirty="0"/>
              <a:t>等人将引入到多层感知器</a:t>
            </a:r>
            <a:endParaRPr lang="en-US" altLang="zh-CN" sz="2000" dirty="0"/>
          </a:p>
          <a:p>
            <a:pPr lvl="1"/>
            <a:r>
              <a:rPr lang="en-US" altLang="zh-CN" sz="2000" dirty="0" err="1"/>
              <a:t>LeCun</a:t>
            </a:r>
            <a:r>
              <a:rPr lang="en-US" altLang="zh-CN" sz="2000" dirty="0"/>
              <a:t> et al. [1989]</a:t>
            </a:r>
            <a:r>
              <a:rPr lang="zh-CN" altLang="en-US" sz="2000" dirty="0"/>
              <a:t>将反向传播算法引入了卷积神经网络，并在手写体数字识别上取得了很大的成功。</a:t>
            </a:r>
          </a:p>
        </p:txBody>
      </p:sp>
    </p:spTree>
    <p:extLst>
      <p:ext uri="{BB962C8B-B14F-4D97-AF65-F5344CB8AC3E}">
        <p14:creationId xmlns:p14="http://schemas.microsoft.com/office/powerpoint/2010/main" val="581705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第四阶段：流行度降低</a:t>
            </a:r>
            <a:endParaRPr lang="en-US" altLang="zh-CN" dirty="0"/>
          </a:p>
          <a:p>
            <a:pPr lvl="1"/>
            <a:r>
              <a:rPr lang="zh-CN" altLang="en-US" dirty="0"/>
              <a:t>在</a:t>
            </a:r>
            <a:r>
              <a:rPr lang="en-US" altLang="zh-CN" dirty="0"/>
              <a:t>20</a:t>
            </a:r>
            <a:r>
              <a:rPr lang="zh-CN" altLang="en-US" dirty="0"/>
              <a:t>世纪</a:t>
            </a:r>
            <a:r>
              <a:rPr lang="en-US" altLang="zh-CN" dirty="0"/>
              <a:t>90</a:t>
            </a:r>
            <a:r>
              <a:rPr lang="zh-CN" altLang="en-US" dirty="0"/>
              <a:t>年代中期，统计学习理论和以支持向量机为代表的机器学习模型开始兴起。</a:t>
            </a:r>
            <a:endParaRPr lang="en-US" altLang="zh-CN" dirty="0"/>
          </a:p>
          <a:p>
            <a:pPr lvl="1"/>
            <a:r>
              <a:rPr lang="zh-CN" altLang="en-US" dirty="0"/>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413900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p>
        </p:txBody>
      </p:sp>
      <p:pic>
        <p:nvPicPr>
          <p:cNvPr id="3" name="图片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33600" y="1152699"/>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a:t>
            </a:r>
            <a:r>
              <a:rPr lang="zh-CN" altLang="en-US" dirty="0"/>
              <a:t>等人发现多层前馈神经网络可以先通过逐层预训练，再用反向传播算法进行精调的方式进行有效学习。</a:t>
            </a:r>
            <a:endParaRPr lang="en-US" altLang="zh-CN" dirty="0"/>
          </a:p>
          <a:p>
            <a:pPr lvl="2"/>
            <a:r>
              <a:rPr lang="zh-CN" altLang="en-US" dirty="0"/>
              <a:t>深度神经网络在语音识别和图像分类等任务上的巨大成功。</a:t>
            </a:r>
            <a:endParaRPr lang="en-US" altLang="zh-CN" dirty="0"/>
          </a:p>
          <a:p>
            <a:pPr lvl="1"/>
            <a:r>
              <a:rPr lang="en-US" altLang="zh-CN" dirty="0"/>
              <a:t>2013</a:t>
            </a:r>
            <a:r>
              <a:rPr lang="zh-CN" altLang="en-US" dirty="0"/>
              <a:t>年，</a:t>
            </a:r>
            <a:r>
              <a:rPr lang="en-US" altLang="zh-CN" dirty="0" err="1"/>
              <a:t>AlexNet</a:t>
            </a:r>
            <a:r>
              <a:rPr lang="zh-CN" altLang="en-US" dirty="0"/>
              <a:t>：第一个现代深度卷积网络模型，是深度学习技术在图像分类上取得真正突破的开端。</a:t>
            </a:r>
            <a:endParaRPr lang="en-US" altLang="zh-CN" dirty="0"/>
          </a:p>
          <a:p>
            <a:pPr lvl="2"/>
            <a:r>
              <a:rPr lang="en-US" altLang="zh-CN" dirty="0" err="1"/>
              <a:t>AlexNet</a:t>
            </a:r>
            <a:r>
              <a:rPr lang="zh-CN" altLang="en-US" dirty="0"/>
              <a:t>不用预训练和逐层训练，首次使用了很多现代深度网络的技术，比如使用</a:t>
            </a:r>
            <a:r>
              <a:rPr lang="en-US" altLang="zh-CN" dirty="0"/>
              <a:t>GPU</a:t>
            </a:r>
            <a:r>
              <a:rPr lang="zh-CN" altLang="en-US" dirty="0"/>
              <a:t>进行并行训练，采用了</a:t>
            </a:r>
            <a:r>
              <a:rPr lang="en-US" altLang="zh-CN" dirty="0" err="1"/>
              <a:t>ReLU</a:t>
            </a:r>
            <a:r>
              <a:rPr lang="zh-CN" altLang="en-US" dirty="0"/>
              <a:t>作为非线性激活函数，使用</a:t>
            </a:r>
            <a:r>
              <a:rPr lang="en-US" altLang="zh-CN" dirty="0"/>
              <a:t>Dropout</a:t>
            </a:r>
            <a:r>
              <a:rPr lang="zh-CN" altLang="en-US" dirty="0"/>
              <a:t>防止过拟合，使用数据增强来提高模型准确率等。这些技术极大地推动了端到端的深度学习模型的发展。</a:t>
            </a:r>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2462719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深度学习革命</a:t>
            </a:r>
          </a:p>
        </p:txBody>
      </p:sp>
      <p:sp>
        <p:nvSpPr>
          <p:cNvPr id="3" name="内容占位符 2"/>
          <p:cNvSpPr>
            <a:spLocks noGrp="1"/>
          </p:cNvSpPr>
          <p:nvPr>
            <p:ph sz="quarter" idx="1"/>
          </p:nvPr>
        </p:nvSpPr>
        <p:spPr/>
        <p:txBody>
          <a:bodyPr/>
          <a:lstStyle/>
          <a:p>
            <a:r>
              <a:rPr lang="en-US" altLang="zh-CN" dirty="0"/>
              <a:t>AI</a:t>
            </a:r>
            <a:r>
              <a:rPr lang="zh-CN" altLang="en-US" dirty="0"/>
              <a:t>领域</a:t>
            </a:r>
            <a:endParaRPr lang="en-US" altLang="zh-CN" dirty="0"/>
          </a:p>
          <a:p>
            <a:pPr lvl="1"/>
            <a:r>
              <a:rPr lang="zh-CN" altLang="en-US" dirty="0"/>
              <a:t>语音识别：可以使得词错误率从</a:t>
            </a:r>
            <a:r>
              <a:rPr lang="en-US" altLang="zh-CN" dirty="0"/>
              <a:t>1/4</a:t>
            </a:r>
            <a:r>
              <a:rPr lang="zh-CN" altLang="en-US" dirty="0"/>
              <a:t>下降到</a:t>
            </a:r>
            <a:r>
              <a:rPr lang="en-US" altLang="zh-CN" dirty="0"/>
              <a:t>1/8</a:t>
            </a:r>
          </a:p>
          <a:p>
            <a:pPr lvl="1"/>
            <a:r>
              <a:rPr lang="zh-CN" altLang="en-US" dirty="0"/>
              <a:t>计算机视觉：目标识别、图像分类等</a:t>
            </a:r>
          </a:p>
          <a:p>
            <a:pPr lvl="1"/>
            <a:r>
              <a:rPr lang="zh-CN" altLang="en-US" dirty="0"/>
              <a:t>自然语言处理：分布式表示、机器翻译、问题回答等</a:t>
            </a:r>
            <a:endParaRPr lang="en-US" altLang="zh-CN" dirty="0"/>
          </a:p>
          <a:p>
            <a:pPr lvl="1"/>
            <a:r>
              <a:rPr lang="zh-CN" altLang="en-US" dirty="0"/>
              <a:t>信息检索、社会化网络</a:t>
            </a:r>
          </a:p>
          <a:p>
            <a:endParaRPr lang="en-US" altLang="zh-CN" dirty="0"/>
          </a:p>
          <a:p>
            <a:r>
              <a:rPr lang="zh-CN" altLang="en-US" dirty="0"/>
              <a:t>三个</a:t>
            </a:r>
            <a:r>
              <a:rPr lang="en-US" altLang="zh-CN" dirty="0"/>
              <a:t>Deep</a:t>
            </a:r>
            <a:r>
              <a:rPr lang="zh-CN" altLang="en-US" dirty="0"/>
              <a:t>：</a:t>
            </a:r>
            <a:endParaRPr lang="en-US" altLang="zh-CN" dirty="0"/>
          </a:p>
          <a:p>
            <a:pPr lvl="1"/>
            <a:r>
              <a:rPr lang="en-US" altLang="zh-CN" dirty="0"/>
              <a:t>Deep Blue</a:t>
            </a:r>
          </a:p>
          <a:p>
            <a:pPr lvl="1"/>
            <a:r>
              <a:rPr lang="en-US" altLang="zh-CN" dirty="0"/>
              <a:t>Deep QA</a:t>
            </a:r>
          </a:p>
          <a:p>
            <a:pPr lvl="1"/>
            <a:r>
              <a:rPr lang="en-US" altLang="zh-CN" dirty="0"/>
              <a:t>Deep Learning</a:t>
            </a:r>
            <a:endParaRPr lang="zh-CN" altLang="en-US" dirty="0"/>
          </a:p>
        </p:txBody>
      </p:sp>
    </p:spTree>
    <p:extLst>
      <p:ext uri="{BB962C8B-B14F-4D97-AF65-F5344CB8AC3E}">
        <p14:creationId xmlns:p14="http://schemas.microsoft.com/office/powerpoint/2010/main" val="821426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早期的学术机构</a:t>
            </a:r>
          </a:p>
        </p:txBody>
      </p:sp>
      <p:sp>
        <p:nvSpPr>
          <p:cNvPr id="3" name="内容占位符 2"/>
          <p:cNvSpPr>
            <a:spLocks noGrp="1"/>
          </p:cNvSpPr>
          <p:nvPr>
            <p:ph sz="quarter" idx="1"/>
          </p:nvPr>
        </p:nvSpPr>
        <p:spPr/>
        <p:txBody>
          <a:bodyPr/>
          <a:lstStyle/>
          <a:p>
            <a:r>
              <a:rPr lang="en-US" altLang="zh-CN" dirty="0"/>
              <a:t>Toronto </a:t>
            </a:r>
            <a:r>
              <a:rPr lang="zh-CN" altLang="en-US" dirty="0"/>
              <a:t>大学</a:t>
            </a:r>
            <a:endParaRPr lang="en-US" altLang="zh-CN" dirty="0"/>
          </a:p>
          <a:p>
            <a:pPr lvl="1"/>
            <a:r>
              <a:rPr lang="zh-CN" altLang="en-US" dirty="0"/>
              <a:t> </a:t>
            </a:r>
            <a:r>
              <a:rPr lang="en-US" altLang="zh-CN" dirty="0"/>
              <a:t>Hinton 75 </a:t>
            </a:r>
            <a:r>
              <a:rPr lang="zh-CN" altLang="en-US" dirty="0"/>
              <a:t>年 </a:t>
            </a:r>
            <a:r>
              <a:rPr lang="en-US" altLang="zh-CN" dirty="0"/>
              <a:t>Edinburgh </a:t>
            </a:r>
            <a:r>
              <a:rPr lang="zh-CN" altLang="en-US" dirty="0"/>
              <a:t>大学博士</a:t>
            </a:r>
          </a:p>
          <a:p>
            <a:r>
              <a:rPr lang="en-US" altLang="zh-CN" dirty="0"/>
              <a:t>NYU </a:t>
            </a:r>
          </a:p>
          <a:p>
            <a:pPr lvl="1"/>
            <a:r>
              <a:rPr lang="en-US" altLang="zh-CN" dirty="0" err="1"/>
              <a:t>Lecun</a:t>
            </a:r>
            <a:r>
              <a:rPr lang="en-US" altLang="zh-CN" dirty="0"/>
              <a:t> (Now Facebook) 87 </a:t>
            </a:r>
            <a:r>
              <a:rPr lang="zh-CN" altLang="en-US" dirty="0"/>
              <a:t>年 </a:t>
            </a:r>
            <a:r>
              <a:rPr lang="en-US" altLang="zh-CN" dirty="0"/>
              <a:t>Hinton </a:t>
            </a:r>
            <a:r>
              <a:rPr lang="zh-CN" altLang="en-US" dirty="0"/>
              <a:t>博士后</a:t>
            </a:r>
          </a:p>
          <a:p>
            <a:r>
              <a:rPr lang="en-US" altLang="zh-CN" dirty="0"/>
              <a:t>Montreal</a:t>
            </a:r>
            <a:r>
              <a:rPr lang="zh-CN" altLang="en-US" dirty="0"/>
              <a:t>大学</a:t>
            </a:r>
            <a:endParaRPr lang="en-US" altLang="zh-CN" dirty="0"/>
          </a:p>
          <a:p>
            <a:pPr lvl="1"/>
            <a:r>
              <a:rPr lang="zh-CN" altLang="en-US" dirty="0"/>
              <a:t> </a:t>
            </a:r>
            <a:r>
              <a:rPr lang="en-US" altLang="zh-CN" dirty="0" err="1"/>
              <a:t>Bengio</a:t>
            </a:r>
            <a:r>
              <a:rPr lang="en-US" altLang="zh-CN" dirty="0"/>
              <a:t> 91 </a:t>
            </a:r>
            <a:r>
              <a:rPr lang="zh-CN" altLang="en-US" dirty="0"/>
              <a:t>年 </a:t>
            </a:r>
            <a:r>
              <a:rPr lang="en-US" altLang="zh-CN" dirty="0"/>
              <a:t>M. Jordan </a:t>
            </a:r>
            <a:r>
              <a:rPr lang="zh-CN" altLang="en-US" dirty="0"/>
              <a:t>博士后</a:t>
            </a:r>
          </a:p>
          <a:p>
            <a:r>
              <a:rPr lang="en-US" altLang="zh-CN" dirty="0"/>
              <a:t>IDSIA </a:t>
            </a:r>
          </a:p>
          <a:p>
            <a:pPr lvl="1"/>
            <a:r>
              <a:rPr lang="en-US" altLang="zh-CN" dirty="0"/>
              <a:t>Jürgen </a:t>
            </a:r>
            <a:r>
              <a:rPr lang="en-US" altLang="zh-CN" dirty="0" err="1"/>
              <a:t>Schmidhuber</a:t>
            </a:r>
            <a:endParaRPr lang="zh-CN" altLang="en-US" dirty="0"/>
          </a:p>
        </p:txBody>
      </p:sp>
      <p:sp>
        <p:nvSpPr>
          <p:cNvPr id="7" name="矩形 6">
            <a:extLst>
              <a:ext uri="{FF2B5EF4-FFF2-40B4-BE49-F238E27FC236}">
                <a16:creationId xmlns:a16="http://schemas.microsoft.com/office/drawing/2014/main" id="{CFCD6B14-83E2-4B84-9E18-D5B1DC551F31}"/>
              </a:ext>
            </a:extLst>
          </p:cNvPr>
          <p:cNvSpPr/>
          <p:nvPr/>
        </p:nvSpPr>
        <p:spPr>
          <a:xfrm>
            <a:off x="8229600" y="5105400"/>
            <a:ext cx="2082621" cy="369332"/>
          </a:xfrm>
          <a:prstGeom prst="rect">
            <a:avLst/>
          </a:prstGeom>
        </p:spPr>
        <p:txBody>
          <a:bodyPr wrap="none">
            <a:spAutoFit/>
          </a:bodyPr>
          <a:lstStyle/>
          <a:p>
            <a:r>
              <a:rPr lang="en-US" altLang="zh-CN" dirty="0"/>
              <a:t>2018</a:t>
            </a:r>
            <a:r>
              <a:rPr lang="zh-CN" altLang="en-US" dirty="0"/>
              <a:t>图灵奖获得者</a:t>
            </a:r>
          </a:p>
        </p:txBody>
      </p:sp>
      <p:sp>
        <p:nvSpPr>
          <p:cNvPr id="8" name="AutoShape 2" descr="“2018 turing award”的图片搜索结果">
            <a:extLst>
              <a:ext uri="{FF2B5EF4-FFF2-40B4-BE49-F238E27FC236}">
                <a16:creationId xmlns:a16="http://schemas.microsoft.com/office/drawing/2014/main" id="{27D3B689-9DEB-4676-AA44-149DE8B105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2018 turing award aaai”的图片搜索结果">
            <a:extLst>
              <a:ext uri="{FF2B5EF4-FFF2-40B4-BE49-F238E27FC236}">
                <a16:creationId xmlns:a16="http://schemas.microsoft.com/office/drawing/2014/main" id="{0EE6DAAB-7A07-4928-9AC1-ED6D0604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057400"/>
            <a:ext cx="4724400" cy="265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18 turing award aaai”的图片搜索结果">
            <a:extLst>
              <a:ext uri="{FF2B5EF4-FFF2-40B4-BE49-F238E27FC236}">
                <a16:creationId xmlns:a16="http://schemas.microsoft.com/office/drawing/2014/main" id="{713B0968-4A23-4195-B68A-F8444732A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2438"/>
            <a:ext cx="121920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8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4221B0-A67C-48A0-8B79-3CA71727C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8254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25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0" y="5338708"/>
            <a:ext cx="2438400" cy="626629"/>
          </a:xfrm>
          <a:prstGeom prst="rect">
            <a:avLst/>
          </a:prstGeom>
        </p:spPr>
      </p:pic>
      <p:pic>
        <p:nvPicPr>
          <p:cNvPr id="8" name="图片 7"/>
          <p:cNvPicPr>
            <a:picLocks noChangeAspect="1"/>
          </p:cNvPicPr>
          <p:nvPr/>
        </p:nvPicPr>
        <p:blipFill>
          <a:blip r:embed="rId5"/>
          <a:stretch>
            <a:fillRect/>
          </a:stretch>
        </p:blipFill>
        <p:spPr>
          <a:xfrm>
            <a:off x="4347711" y="3289755"/>
            <a:ext cx="1972578" cy="1030831"/>
          </a:xfrm>
          <a:prstGeom prst="rect">
            <a:avLst/>
          </a:prstGeom>
        </p:spPr>
      </p:pic>
      <p:pic>
        <p:nvPicPr>
          <p:cNvPr id="12" name="图片 11"/>
          <p:cNvPicPr>
            <a:picLocks noChangeAspect="1"/>
          </p:cNvPicPr>
          <p:nvPr/>
        </p:nvPicPr>
        <p:blipFill>
          <a:blip r:embed="rId6"/>
          <a:stretch>
            <a:fillRect/>
          </a:stretch>
        </p:blipFill>
        <p:spPr>
          <a:xfrm>
            <a:off x="1879711" y="5383496"/>
            <a:ext cx="1818823" cy="581840"/>
          </a:xfrm>
          <a:prstGeom prst="rect">
            <a:avLst/>
          </a:prstGeom>
        </p:spPr>
      </p:pic>
      <p:pic>
        <p:nvPicPr>
          <p:cNvPr id="13" name="图片 12"/>
          <p:cNvPicPr>
            <a:picLocks noChangeAspect="1"/>
          </p:cNvPicPr>
          <p:nvPr/>
        </p:nvPicPr>
        <p:blipFill>
          <a:blip r:embed="rId7"/>
          <a:stretch>
            <a:fillRect/>
          </a:stretch>
        </p:blipFill>
        <p:spPr>
          <a:xfrm>
            <a:off x="2724616"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19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8328635" y="4953000"/>
            <a:ext cx="2088315" cy="1195332"/>
          </a:xfrm>
          <a:prstGeom prst="rect">
            <a:avLst/>
          </a:prstGeom>
        </p:spPr>
      </p:pic>
      <p:pic>
        <p:nvPicPr>
          <p:cNvPr id="15" name="图片 14"/>
          <p:cNvPicPr>
            <a:picLocks noChangeAspect="1"/>
          </p:cNvPicPr>
          <p:nvPr/>
        </p:nvPicPr>
        <p:blipFill>
          <a:blip r:embed="rId10"/>
          <a:stretch>
            <a:fillRect/>
          </a:stretch>
        </p:blipFill>
        <p:spPr>
          <a:xfrm>
            <a:off x="6454437" y="4188305"/>
            <a:ext cx="1962551" cy="1031922"/>
          </a:xfrm>
          <a:prstGeom prst="rect">
            <a:avLst/>
          </a:prstGeom>
        </p:spPr>
      </p:pic>
      <p:pic>
        <p:nvPicPr>
          <p:cNvPr id="17" name="图片 16"/>
          <p:cNvPicPr>
            <a:picLocks noChangeAspect="1"/>
          </p:cNvPicPr>
          <p:nvPr/>
        </p:nvPicPr>
        <p:blipFill>
          <a:blip r:embed="rId11"/>
          <a:stretch>
            <a:fillRect/>
          </a:stretch>
        </p:blipFill>
        <p:spPr>
          <a:xfrm>
            <a:off x="7620001" y="2337254"/>
            <a:ext cx="2487611" cy="710746"/>
          </a:xfrm>
          <a:prstGeom prst="rect">
            <a:avLst/>
          </a:prstGeom>
        </p:spPr>
      </p:pic>
    </p:spTree>
    <p:extLst>
      <p:ext uri="{BB962C8B-B14F-4D97-AF65-F5344CB8AC3E}">
        <p14:creationId xmlns:p14="http://schemas.microsoft.com/office/powerpoint/2010/main" val="52072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sz="quarter" idx="1"/>
          </p:nvPr>
        </p:nvSpPr>
        <p:spPr/>
        <p:txBody>
          <a:bodyPr/>
          <a:lstStyle/>
          <a:p>
            <a:r>
              <a:rPr lang="zh-CN" altLang="en-US"/>
              <a:t>复习数学知识</a:t>
            </a:r>
            <a:endParaRPr lang="en-US" altLang="zh-CN"/>
          </a:p>
          <a:p>
            <a:pPr lvl="1"/>
            <a:r>
              <a:rPr lang="zh-CN" altLang="en-US">
                <a:hlinkClick r:id="rId2"/>
              </a:rPr>
              <a:t>https://nndl.github.io/</a:t>
            </a:r>
            <a:r>
              <a:rPr lang="zh-CN" altLang="en-US"/>
              <a:t> 附录</a:t>
            </a:r>
            <a:r>
              <a:rPr lang="en-US" altLang="zh-CN"/>
              <a:t>《</a:t>
            </a:r>
            <a:r>
              <a:rPr lang="zh-CN" altLang="en-US"/>
              <a:t>数学基础</a:t>
            </a:r>
            <a:r>
              <a:rPr lang="en-US" altLang="zh-CN"/>
              <a:t>》</a:t>
            </a:r>
          </a:p>
          <a:p>
            <a:r>
              <a:rPr lang="zh-CN" altLang="en-US"/>
              <a:t>编程练习</a:t>
            </a:r>
            <a:endParaRPr lang="en-US" altLang="zh-CN"/>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r>
              <a:rPr lang="en-US" altLang="zh-CN">
                <a:hlinkClick r:id="rId3"/>
              </a:rPr>
              <a:t>https://github.com/nndl/exercise</a:t>
            </a:r>
            <a:endParaRPr lang="zh-CN" altLang="en-US"/>
          </a:p>
          <a:p>
            <a:pPr lvl="2"/>
            <a:r>
              <a:rPr lang="en-US" altLang="zh-CN">
                <a:hlinkClick r:id="rId4" tooltip="chap1_warmup"/>
              </a:rPr>
              <a:t>chap1_warmup</a:t>
            </a:r>
            <a:endParaRPr lang="zh-CN" altLang="en-US"/>
          </a:p>
          <a:p>
            <a:pPr lvl="1"/>
            <a:endParaRPr lang="zh-CN" altLang="en-US" dirty="0"/>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课程大纲</a:t>
            </a:r>
            <a:endParaRPr lang="zh-CN" altLang="en-US" dirty="0"/>
          </a:p>
        </p:txBody>
      </p:sp>
      <p:sp>
        <p:nvSpPr>
          <p:cNvPr id="3" name="内容占位符 2"/>
          <p:cNvSpPr>
            <a:spLocks noGrp="1"/>
          </p:cNvSpPr>
          <p:nvPr>
            <p:ph sz="quarter" idx="1"/>
          </p:nvPr>
        </p:nvSpPr>
        <p:spPr/>
        <p:txBody>
          <a:bodyPr/>
          <a:lstStyle/>
          <a:p>
            <a:r>
              <a:rPr lang="zh-CN" altLang="en-US"/>
              <a:t>概述</a:t>
            </a:r>
            <a:endParaRPr lang="en-US" altLang="zh-CN"/>
          </a:p>
          <a:p>
            <a:pPr lvl="1"/>
            <a:r>
              <a:rPr lang="zh-CN" altLang="en-US"/>
              <a:t>机器学习概述</a:t>
            </a:r>
          </a:p>
          <a:p>
            <a:pPr lvl="1"/>
            <a:r>
              <a:rPr lang="zh-CN" altLang="en-US"/>
              <a:t>线性模型</a:t>
            </a:r>
          </a:p>
          <a:p>
            <a:r>
              <a:rPr lang="zh-CN" altLang="en-US"/>
              <a:t>基础网络模型</a:t>
            </a:r>
            <a:endParaRPr lang="en-US" altLang="zh-CN"/>
          </a:p>
          <a:p>
            <a:pPr lvl="1"/>
            <a:r>
              <a:rPr lang="zh-CN" altLang="en-US"/>
              <a:t>前馈神经网络</a:t>
            </a:r>
          </a:p>
          <a:p>
            <a:pPr lvl="1"/>
            <a:r>
              <a:rPr lang="zh-CN" altLang="en-US"/>
              <a:t>卷积神经网络</a:t>
            </a:r>
          </a:p>
          <a:p>
            <a:pPr lvl="1"/>
            <a:r>
              <a:rPr lang="zh-CN" altLang="en-US"/>
              <a:t>循环神经网络</a:t>
            </a:r>
          </a:p>
          <a:p>
            <a:pPr lvl="1"/>
            <a:r>
              <a:rPr lang="zh-CN" altLang="en-US"/>
              <a:t>网络优化与正则化</a:t>
            </a:r>
          </a:p>
          <a:p>
            <a:pPr lvl="1"/>
            <a:r>
              <a:rPr lang="zh-CN" altLang="en-US"/>
              <a:t>记忆与注意力机制</a:t>
            </a:r>
          </a:p>
          <a:p>
            <a:pPr lvl="1"/>
            <a:r>
              <a:rPr lang="zh-CN" altLang="en-US"/>
              <a:t>无监督学习</a:t>
            </a:r>
          </a:p>
          <a:p>
            <a:pPr lvl="1"/>
            <a:endParaRPr lang="en-US" altLang="zh-CN"/>
          </a:p>
          <a:p>
            <a:pPr lvl="1"/>
            <a:endParaRPr lang="en-US" altLang="zh-CN" dirty="0"/>
          </a:p>
        </p:txBody>
      </p:sp>
      <p:sp>
        <p:nvSpPr>
          <p:cNvPr id="4" name="内容占位符 3"/>
          <p:cNvSpPr>
            <a:spLocks noGrp="1"/>
          </p:cNvSpPr>
          <p:nvPr>
            <p:ph sz="quarter" idx="2"/>
          </p:nvPr>
        </p:nvSpPr>
        <p:spPr/>
        <p:txBody>
          <a:bodyPr/>
          <a:lstStyle/>
          <a:p>
            <a:r>
              <a:rPr lang="zh-CN" altLang="en-US"/>
              <a:t>进阶模型</a:t>
            </a:r>
          </a:p>
          <a:p>
            <a:pPr lvl="1"/>
            <a:r>
              <a:rPr lang="zh-CN" altLang="en-US"/>
              <a:t>概率图模型</a:t>
            </a:r>
          </a:p>
          <a:p>
            <a:pPr lvl="1"/>
            <a:r>
              <a:rPr lang="zh-CN" altLang="en-US"/>
              <a:t>玻尔兹曼机</a:t>
            </a:r>
          </a:p>
          <a:p>
            <a:pPr lvl="1"/>
            <a:r>
              <a:rPr lang="zh-CN" altLang="en-US"/>
              <a:t>深度信念网络</a:t>
            </a:r>
          </a:p>
          <a:p>
            <a:pPr lvl="1"/>
            <a:r>
              <a:rPr lang="zh-CN" altLang="en-US"/>
              <a:t>深度生成模型</a:t>
            </a:r>
          </a:p>
          <a:p>
            <a:pPr lvl="1"/>
            <a:r>
              <a:rPr lang="zh-CN" altLang="en-US"/>
              <a:t>深度强化学习</a:t>
            </a:r>
          </a:p>
          <a:p>
            <a:pPr lvl="1"/>
            <a:r>
              <a:rPr lang="zh-CN" altLang="en-US"/>
              <a:t>序列生成模型</a:t>
            </a:r>
          </a:p>
          <a:p>
            <a:pPr lvl="1"/>
            <a:endParaRPr lang="en-US" altLang="zh-CN" dirty="0"/>
          </a:p>
        </p:txBody>
      </p:sp>
    </p:spTree>
    <p:extLst>
      <p:ext uri="{BB962C8B-B14F-4D97-AF65-F5344CB8AC3E}">
        <p14:creationId xmlns:p14="http://schemas.microsoft.com/office/powerpoint/2010/main" val="240821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6248400" y="4572001"/>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79354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推荐书籍</a:t>
            </a:r>
            <a:endParaRPr lang="zh-CN" altLang="en-US" dirty="0"/>
          </a:p>
        </p:txBody>
      </p:sp>
      <p:sp>
        <p:nvSpPr>
          <p:cNvPr id="4" name="内容占位符 3"/>
          <p:cNvSpPr>
            <a:spLocks noGrp="1"/>
          </p:cNvSpPr>
          <p:nvPr>
            <p:ph sz="quarter" idx="1"/>
          </p:nvPr>
        </p:nvSpPr>
        <p:spPr/>
        <p:txBody>
          <a:bodyPr/>
          <a:lstStyle/>
          <a:p>
            <a:r>
              <a:rPr lang="en-US" altLang="zh-CN" dirty="0"/>
              <a:t>《</a:t>
            </a:r>
            <a:r>
              <a:rPr lang="zh-CN" altLang="en-US" dirty="0"/>
              <a:t>神经网络与深度学习</a:t>
            </a:r>
            <a:r>
              <a:rPr lang="en-US" altLang="zh-CN" dirty="0"/>
              <a:t>》 </a:t>
            </a:r>
            <a:r>
              <a:rPr lang="en-US" altLang="zh-CN" dirty="0">
                <a:hlinkClick r:id="rId2"/>
              </a:rPr>
              <a:t>https://nndl.github.io/</a:t>
            </a:r>
            <a:endParaRPr lang="en-US" altLang="zh-CN" dirty="0"/>
          </a:p>
          <a:p>
            <a:endParaRPr lang="en-US" altLang="zh-CN" dirty="0"/>
          </a:p>
          <a:p>
            <a:r>
              <a:rPr lang="en-US" altLang="zh-CN" dirty="0"/>
              <a:t>CM Bishop. Pattern recognition and machine learning. Springer, 2006</a:t>
            </a:r>
          </a:p>
          <a:p>
            <a:r>
              <a:rPr lang="en-US" altLang="zh-CN" dirty="0"/>
              <a:t>Wright, S., &amp; </a:t>
            </a:r>
            <a:r>
              <a:rPr lang="en-US" altLang="zh-CN" dirty="0" err="1"/>
              <a:t>Nocedal</a:t>
            </a:r>
            <a:r>
              <a:rPr lang="en-US" altLang="zh-CN" dirty="0"/>
              <a:t>, J. (1999). Numerical optimization. Springer Science, 35(67-68), 7.</a:t>
            </a:r>
          </a:p>
          <a:p>
            <a:r>
              <a:rPr lang="en-US" altLang="zh-CN" dirty="0"/>
              <a:t>Boyd, S., &amp; </a:t>
            </a:r>
            <a:r>
              <a:rPr lang="en-US" altLang="zh-CN" dirty="0" err="1"/>
              <a:t>Vandenberghe</a:t>
            </a:r>
            <a:r>
              <a:rPr lang="en-US" altLang="zh-CN" dirty="0"/>
              <a:t>, L. (2004). Convex optimization. Cambridge university press.</a:t>
            </a:r>
            <a:endParaRPr lang="zh-CN" altLang="en-US" dirty="0"/>
          </a:p>
        </p:txBody>
      </p:sp>
    </p:spTree>
    <p:extLst>
      <p:ext uri="{BB962C8B-B14F-4D97-AF65-F5344CB8AC3E}">
        <p14:creationId xmlns:p14="http://schemas.microsoft.com/office/powerpoint/2010/main" val="294390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9363195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7.8|28.2|10.5|1.7|81.6"/>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4.6"/>
</p:tagLst>
</file>

<file path=ppt/tags/tag13.xml><?xml version="1.0" encoding="utf-8"?>
<p:tagLst xmlns:a="http://schemas.openxmlformats.org/drawingml/2006/main" xmlns:r="http://schemas.openxmlformats.org/officeDocument/2006/relationships" xmlns:p="http://schemas.openxmlformats.org/presentationml/2006/main">
  <p:tag name="TIMING" val="|60.6"/>
</p:tagLst>
</file>

<file path=ppt/tags/tag2.xml><?xml version="1.0" encoding="utf-8"?>
<p:tagLst xmlns:a="http://schemas.openxmlformats.org/drawingml/2006/main" xmlns:r="http://schemas.openxmlformats.org/officeDocument/2006/relationships" xmlns:p="http://schemas.openxmlformats.org/presentationml/2006/main">
  <p:tag name="TIMING" val="|51.2"/>
</p:tagLst>
</file>

<file path=ppt/tags/tag3.xml><?xml version="1.0" encoding="utf-8"?>
<p:tagLst xmlns:a="http://schemas.openxmlformats.org/drawingml/2006/main" xmlns:r="http://schemas.openxmlformats.org/officeDocument/2006/relationships" xmlns:p="http://schemas.openxmlformats.org/presentationml/2006/main">
  <p:tag name="TIMING" val="|50.9|30.5"/>
</p:tagLst>
</file>

<file path=ppt/tags/tag4.xml><?xml version="1.0" encoding="utf-8"?>
<p:tagLst xmlns:a="http://schemas.openxmlformats.org/drawingml/2006/main" xmlns:r="http://schemas.openxmlformats.org/officeDocument/2006/relationships" xmlns:p="http://schemas.openxmlformats.org/presentationml/2006/main">
  <p:tag name="TIMING" val="|8.1|7.5|16.3|7.2|1|15.7|3|24.9|1.4|0.5|0.3|8.7|6.9"/>
</p:tagLst>
</file>

<file path=ppt/tags/tag5.xml><?xml version="1.0" encoding="utf-8"?>
<p:tagLst xmlns:a="http://schemas.openxmlformats.org/drawingml/2006/main" xmlns:r="http://schemas.openxmlformats.org/officeDocument/2006/relationships" xmlns:p="http://schemas.openxmlformats.org/presentationml/2006/main">
  <p:tag name="TIMING" val="|91.2|33"/>
</p:tagLst>
</file>

<file path=ppt/tags/tag6.xml><?xml version="1.0" encoding="utf-8"?>
<p:tagLst xmlns:a="http://schemas.openxmlformats.org/drawingml/2006/main" xmlns:r="http://schemas.openxmlformats.org/officeDocument/2006/relationships" xmlns:p="http://schemas.openxmlformats.org/presentationml/2006/main">
  <p:tag name="TIMING" val="|22.1|2.3|1.5"/>
</p:tagLst>
</file>

<file path=ppt/tags/tag7.xml><?xml version="1.0" encoding="utf-8"?>
<p:tagLst xmlns:a="http://schemas.openxmlformats.org/drawingml/2006/main" xmlns:r="http://schemas.openxmlformats.org/officeDocument/2006/relationships" xmlns:p="http://schemas.openxmlformats.org/presentationml/2006/main">
  <p:tag name="TIMING" val="|34.5|17"/>
</p:tagLst>
</file>

<file path=ppt/tags/tag8.xml><?xml version="1.0" encoding="utf-8"?>
<p:tagLst xmlns:a="http://schemas.openxmlformats.org/drawingml/2006/main" xmlns:r="http://schemas.openxmlformats.org/officeDocument/2006/relationships" xmlns:p="http://schemas.openxmlformats.org/presentationml/2006/main">
  <p:tag name="TIMING" val="|20.9|30.3|4.9"/>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19968</TotalTime>
  <Words>3359</Words>
  <Application>Microsoft Office PowerPoint</Application>
  <PresentationFormat>宽屏</PresentationFormat>
  <Paragraphs>436</Paragraphs>
  <Slides>56</Slides>
  <Notes>17</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72" baseType="lpstr">
      <vt:lpstr>新細明體</vt:lpstr>
      <vt:lpstr>等线</vt:lpstr>
      <vt:lpstr>黑体</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方程式</vt:lpstr>
      <vt:lpstr>绪论</vt:lpstr>
      <vt:lpstr>研究组介绍</vt:lpstr>
      <vt:lpstr>研究组介绍</vt:lpstr>
      <vt:lpstr>关于本课程</vt:lpstr>
      <vt:lpstr>更详细的课程概括</vt:lpstr>
      <vt:lpstr>课程大纲</vt:lpstr>
      <vt:lpstr>预备知识</vt:lpstr>
      <vt:lpstr>推荐书籍</vt:lpstr>
      <vt:lpstr>推荐课程</vt:lpstr>
      <vt:lpstr>推荐材料</vt:lpstr>
      <vt:lpstr>顶会论文</vt:lpstr>
      <vt:lpstr>成绩（研究生）</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深度学习</vt:lpstr>
      <vt:lpstr>机器学习</vt:lpstr>
      <vt:lpstr>语义鸿沟：人工智能的挑战之一</vt:lpstr>
      <vt:lpstr>表示学习</vt:lpstr>
      <vt:lpstr>什么是好的数据表示？</vt:lpstr>
      <vt:lpstr>语义表示</vt:lpstr>
      <vt:lpstr>表示形式</vt:lpstr>
      <vt:lpstr>一个生活中的例子：颜色</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早期的学术机构</vt:lpstr>
      <vt:lpstr>PowerPoint 演示文稿</vt:lpstr>
      <vt:lpstr>PowerPoint 演示文稿</vt:lpstr>
      <vt:lpstr>常用的深度学习框架</vt:lpstr>
      <vt:lpstr>课后作业</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1929</cp:revision>
  <dcterms:created xsi:type="dcterms:W3CDTF">2009-03-19T21:17:53Z</dcterms:created>
  <dcterms:modified xsi:type="dcterms:W3CDTF">2020-02-29T06:14:12Z</dcterms:modified>
</cp:coreProperties>
</file>